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embeddedFontLst>
    <p:embeddedFont>
      <p:font typeface="Play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Play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font" Target="fonts/Play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6" name="Google Shape;19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9" name="Google Shape;20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4" name="Google Shape;21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1" name="Google Shape;12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1" name="Google Shape;13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1" name="Google Shape;17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7" name="Google Shape;18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2"/>
          <p:cNvSpPr txBox="1"/>
          <p:nvPr/>
        </p:nvSpPr>
        <p:spPr>
          <a:xfrm>
            <a:off x="502920" y="1078992"/>
            <a:ext cx="10607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nl-NL" sz="32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Aanbeveling: samen, gebiedsgericht aanbesteden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1" lang="nl-NL" sz="15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Één gebundelde verduurzamingsopdracht in de energiearme wijken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2"/>
          <p:cNvSpPr/>
          <p:nvPr/>
        </p:nvSpPr>
        <p:spPr>
          <a:xfrm>
            <a:off x="502920" y="2286000"/>
            <a:ext cx="5120640" cy="109728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000" lIns="150000" spcFirstLastPara="1" rIns="140000" wrap="square" tIns="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b="1" i="0" lang="nl-NL" sz="145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1  Bundel de vraag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nl-NL" sz="11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Één regionale tafel, één set eisen (MKI, CO₂-ladder, TCO, social return) — in plaats van dertig losse bestekken.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2"/>
          <p:cNvSpPr/>
          <p:nvPr/>
        </p:nvSpPr>
        <p:spPr>
          <a:xfrm>
            <a:off x="5989320" y="2286000"/>
            <a:ext cx="5120640" cy="109728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000" lIns="150000" spcFirstLastPara="1" rIns="140000" wrap="square" tIns="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b="1" i="0" lang="nl-NL" sz="1450" u="none" cap="none" strike="noStrike">
                <a:solidFill>
                  <a:srgbClr val="8B6EB0"/>
                </a:solidFill>
                <a:latin typeface="Calibri"/>
                <a:ea typeface="Calibri"/>
                <a:cs typeface="Calibri"/>
                <a:sym typeface="Calibri"/>
              </a:rPr>
              <a:t>2  Drie opdrachtgevers samen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nl-NL" sz="11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Gemeente (eigen + maatschappelijk vastgoed), corporatie (eigen complexen) én VvE (de appartementenschil).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2"/>
          <p:cNvSpPr/>
          <p:nvPr/>
        </p:nvSpPr>
        <p:spPr>
          <a:xfrm>
            <a:off x="502920" y="3511296"/>
            <a:ext cx="5120640" cy="109728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000" lIns="150000" spcFirstLastPara="1" rIns="140000" wrap="square" tIns="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b="1" i="0" lang="nl-NL" sz="145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3  Richt op de slechtste labels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nl-NL" sz="11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Concentreer op label D–G in arme wijken: daar vallen besparing en armoedebestrijding samen.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2"/>
          <p:cNvSpPr/>
          <p:nvPr/>
        </p:nvSpPr>
        <p:spPr>
          <a:xfrm>
            <a:off x="5989320" y="3511296"/>
            <a:ext cx="5120640" cy="109728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000" lIns="150000" spcFirstLastPara="1" rIns="140000" wrap="square" tIns="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b="1" i="0" lang="nl-NL" sz="1450" u="none" cap="none" strike="noStrike">
                <a:solidFill>
                  <a:srgbClr val="8B6EB0"/>
                </a:solidFill>
                <a:latin typeface="Calibri"/>
                <a:ea typeface="Calibri"/>
                <a:cs typeface="Calibri"/>
                <a:sym typeface="Calibri"/>
              </a:rPr>
              <a:t>4  Koppel social return (groene SROI)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nl-NL" sz="11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Leid mensen uit de doelgroep op tot fixer/installateur — bouw de capaciteit die de transitie mist.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2"/>
          <p:cNvSpPr/>
          <p:nvPr/>
        </p:nvSpPr>
        <p:spPr>
          <a:xfrm>
            <a:off x="502920" y="4736592"/>
            <a:ext cx="5120640" cy="109728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000" lIns="150000" spcFirstLastPara="1" rIns="140000" wrap="square" tIns="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b="1" i="0" lang="nl-NL" sz="145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5  Innovatief partnerschap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nl-NL" sz="11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Voor wat de markt nóg niet levert: financier de ontwikkelfase mee en word marktmaker (PCI); bundel strategische opdrachten op MRA-niveau.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2"/>
          <p:cNvSpPr/>
          <p:nvPr/>
        </p:nvSpPr>
        <p:spPr>
          <a:xfrm>
            <a:off x="5989320" y="4736592"/>
            <a:ext cx="5120640" cy="109728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000" lIns="150000" spcFirstLastPara="1" rIns="140000" wrap="square" tIns="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b="1" i="0" lang="nl-NL" sz="1450" u="none" cap="none" strike="noStrike">
                <a:solidFill>
                  <a:srgbClr val="8B6EB0"/>
                </a:solidFill>
                <a:latin typeface="Calibri"/>
                <a:ea typeface="Calibri"/>
                <a:cs typeface="Calibri"/>
                <a:sym typeface="Calibri"/>
              </a:rPr>
              <a:t>6  Klimaatrechtvaardigheid: lokaal inkopen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nl-NL" sz="11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Gun met een wijkbaten-toets en koop lokaal in — houd werk, waarde en opbrengst in de buurt waar de transitie plaatsvindt.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2"/>
          <p:cNvSpPr txBox="1"/>
          <p:nvPr/>
        </p:nvSpPr>
        <p:spPr>
          <a:xfrm>
            <a:off x="502920" y="6035040"/>
            <a:ext cx="10607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1" lang="nl-NL" sz="16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Vier miljard per jaar is geen begroting. Het is een hefboom — samen overgehaald.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96224" y="0"/>
            <a:ext cx="4295775" cy="246724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5"/>
          <p:cNvSpPr txBox="1"/>
          <p:nvPr/>
        </p:nvSpPr>
        <p:spPr>
          <a:xfrm>
            <a:off x="861006" y="1461093"/>
            <a:ext cx="5234994" cy="32931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nl-NL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Werksessie Deel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❖"/>
            </a:pPr>
            <a:r>
              <a:rPr b="0" i="0" lang="nl-N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Kennismaking &amp; introductie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❖"/>
            </a:pPr>
            <a:r>
              <a:rPr b="0" i="0" lang="nl-N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Kritiek succesfactoren bij regionale circulaire inkoop – Linde van Wichen, regisseur circulaire inkoop bij de MRA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❖"/>
            </a:pPr>
            <a:r>
              <a:rPr b="0" i="0" lang="nl-N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Introductie op het betoog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❖"/>
            </a:pPr>
            <a:r>
              <a:rPr b="0" i="0" lang="nl-N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Dialoog &amp; conclusies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5"/>
          <p:cNvSpPr txBox="1"/>
          <p:nvPr/>
        </p:nvSpPr>
        <p:spPr>
          <a:xfrm>
            <a:off x="6293327" y="1461092"/>
            <a:ext cx="5234994" cy="1631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nl-NL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Werksessie Deel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❖"/>
            </a:pPr>
            <a:r>
              <a:rPr b="0" i="0" lang="nl-N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Hoe dan?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❖"/>
            </a:pPr>
            <a:r>
              <a:rPr b="0" i="0" lang="nl-N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doet er mee?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6"/>
          <p:cNvSpPr txBox="1"/>
          <p:nvPr/>
        </p:nvSpPr>
        <p:spPr>
          <a:xfrm>
            <a:off x="502920" y="1078992"/>
            <a:ext cx="10607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nl-NL" sz="32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Het doel: Door de Helft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1" lang="nl-NL" sz="15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Het energieverbruik van de MRA structureel halveren ten opzichte van 1990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6"/>
          <p:cNvSpPr/>
          <p:nvPr/>
        </p:nvSpPr>
        <p:spPr>
          <a:xfrm>
            <a:off x="502920" y="2697480"/>
            <a:ext cx="3200400" cy="2286000"/>
          </a:xfrm>
          <a:prstGeom prst="roundRect">
            <a:avLst>
              <a:gd fmla="val 8000" name="adj"/>
            </a:avLst>
          </a:prstGeom>
          <a:solidFill>
            <a:srgbClr val="E6F2EC"/>
          </a:solidFill>
          <a:ln>
            <a:noFill/>
          </a:ln>
        </p:spPr>
        <p:txBody>
          <a:bodyPr anchorCtr="0" anchor="ctr" bIns="110000" lIns="140000" spcFirstLastPara="1" rIns="120000" wrap="square" tIns="11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nl-NL" sz="72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-45%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4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nl-NL" sz="13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energieverbruik in 2030 t.o.v. 1990 — structureel, maatregelen &amp; gedrag.  </a:t>
            </a:r>
            <a:endParaRPr/>
          </a:p>
          <a:p>
            <a:pPr indent="0" lvl="0" marL="0" marR="0" rtl="0" algn="l">
              <a:lnSpc>
                <a:spcPct val="104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6"/>
          <p:cNvSpPr/>
          <p:nvPr/>
        </p:nvSpPr>
        <p:spPr>
          <a:xfrm>
            <a:off x="4023360" y="2697480"/>
            <a:ext cx="7086600" cy="96012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0000" lIns="150000" spcFirstLastPara="1" rIns="150000" wrap="square" tIns="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nl-NL" sz="1600" u="none" cap="none" strike="noStrike">
                <a:solidFill>
                  <a:srgbClr val="8B6EB0"/>
                </a:solidFill>
                <a:latin typeface="Calibri"/>
                <a:ea typeface="Calibri"/>
                <a:cs typeface="Calibri"/>
                <a:sym typeface="Calibri"/>
              </a:rPr>
              <a:t>Betaalbaarheid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4000"/>
              </a:lnSpc>
              <a:spcBef>
                <a:spcPts val="4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Lagere lasten en bescherming tegen prijspieken — bestrijdt energiearmoede.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4023360" y="3776472"/>
            <a:ext cx="7086600" cy="96012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0000" lIns="150000" spcFirstLastPara="1" rIns="150000" wrap="square" tIns="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nl-NL" sz="16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Netruimte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4000"/>
              </a:lnSpc>
              <a:spcBef>
                <a:spcPts val="4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Elke bespaarde kWh ontlast het overvolle stroomnet — zonder nieuwe kabel.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6"/>
          <p:cNvSpPr/>
          <p:nvPr/>
        </p:nvSpPr>
        <p:spPr>
          <a:xfrm>
            <a:off x="4023360" y="4855464"/>
            <a:ext cx="7086600" cy="96012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0000" lIns="150000" spcFirstLastPara="1" rIns="150000" wrap="square" tIns="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nl-NL" sz="1600" u="none" cap="none" strike="noStrike">
                <a:solidFill>
                  <a:srgbClr val="8B6EB0"/>
                </a:solidFill>
                <a:latin typeface="Calibri"/>
                <a:ea typeface="Calibri"/>
                <a:cs typeface="Calibri"/>
                <a:sym typeface="Calibri"/>
              </a:rPr>
              <a:t>Klimaatwinst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4000"/>
              </a:lnSpc>
              <a:spcBef>
                <a:spcPts val="4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Minder verbruik betekent direct minder CO₂.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6"/>
          <p:cNvSpPr txBox="1"/>
          <p:nvPr/>
        </p:nvSpPr>
        <p:spPr>
          <a:xfrm>
            <a:off x="502920" y="5989320"/>
            <a:ext cx="64008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1" lang="nl-NL" sz="17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Niet lullen, maar besparen.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7"/>
          <p:cNvSpPr txBox="1"/>
          <p:nvPr/>
        </p:nvSpPr>
        <p:spPr>
          <a:xfrm>
            <a:off x="502920" y="1078992"/>
            <a:ext cx="10607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nl-NL" sz="32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Energieverbruik MRA: de opgave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1" lang="nl-NL" sz="15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Net-geleverde energie (aardgas + elektriciteit + warmte), indicatief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7"/>
          <p:cNvSpPr/>
          <p:nvPr/>
        </p:nvSpPr>
        <p:spPr>
          <a:xfrm>
            <a:off x="502920" y="2651760"/>
            <a:ext cx="2926080" cy="1691640"/>
          </a:xfrm>
          <a:prstGeom prst="roundRect">
            <a:avLst>
              <a:gd fmla="val 8000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110000" lIns="140000" spcFirstLastPara="1" rIns="120000" wrap="square" tIns="11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nl-NL" sz="44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~125 PJ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4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nl-NL" sz="13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1990 (schatting)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3749040" y="2651760"/>
            <a:ext cx="2926080" cy="1691640"/>
          </a:xfrm>
          <a:prstGeom prst="roundRect">
            <a:avLst>
              <a:gd fmla="val 8000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110000" lIns="140000" spcFirstLastPara="1" rIns="120000" wrap="square" tIns="11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nl-NL" sz="44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~112 PJ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4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nl-NL" sz="13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nu (~2024/25)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7"/>
          <p:cNvSpPr/>
          <p:nvPr/>
        </p:nvSpPr>
        <p:spPr>
          <a:xfrm>
            <a:off x="6995160" y="2651760"/>
            <a:ext cx="2926080" cy="1691640"/>
          </a:xfrm>
          <a:prstGeom prst="roundRect">
            <a:avLst>
              <a:gd fmla="val 8000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110000" lIns="140000" spcFirstLastPara="1" rIns="120000" wrap="square" tIns="11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nl-NL" sz="4400" u="none" cap="none" strike="noStrike">
                <a:solidFill>
                  <a:srgbClr val="8B6EB0"/>
                </a:solidFill>
                <a:latin typeface="Calibri"/>
                <a:ea typeface="Calibri"/>
                <a:cs typeface="Calibri"/>
                <a:sym typeface="Calibri"/>
              </a:rPr>
              <a:t>~62,5 PJ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4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nl-NL" sz="13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2030-doel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502920" y="4617720"/>
            <a:ext cx="10607040" cy="155448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nl-NL" sz="17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De opgave vanaf nu: </a:t>
            </a:r>
            <a:r>
              <a:rPr b="1" i="0" lang="nl-NL" sz="17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−~50 PJ (−44%).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nl-NL" sz="15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In 1990 zat ~84% van de energie in het vastgoed, waardoor de halvering vrijwel volledig in de </a:t>
            </a:r>
            <a:r>
              <a:rPr b="1" i="0" lang="nl-NL" sz="1500" u="none" cap="none" strike="noStrike">
                <a:solidFill>
                  <a:srgbClr val="8B6EB0"/>
                </a:solidFill>
                <a:latin typeface="Calibri"/>
                <a:ea typeface="Calibri"/>
                <a:cs typeface="Calibri"/>
                <a:sym typeface="Calibri"/>
              </a:rPr>
              <a:t>gebouwen</a:t>
            </a:r>
            <a:r>
              <a:rPr b="0" i="0" lang="nl-NL" sz="15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 landt — zo’n </a:t>
            </a:r>
            <a:r>
              <a:rPr b="1" i="0" lang="nl-NL" sz="1500" u="none" cap="none" strike="noStrike">
                <a:solidFill>
                  <a:srgbClr val="8B6EB0"/>
                </a:solidFill>
                <a:latin typeface="Calibri"/>
                <a:ea typeface="Calibri"/>
                <a:cs typeface="Calibri"/>
                <a:sym typeface="Calibri"/>
              </a:rPr>
              <a:t>30 PJ.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nl-NL" sz="14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De gebouwde omgeving is ongeveer de helft van de CO₂-uitstoot; gas −23% sinds 2018.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8"/>
          <p:cNvSpPr txBox="1"/>
          <p:nvPr/>
        </p:nvSpPr>
        <p:spPr>
          <a:xfrm>
            <a:off x="502920" y="1078992"/>
            <a:ext cx="10607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nl-NL" sz="32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Energiearmoede: wie het krapst zit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1" lang="nl-NL" sz="15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Energiearmoede is bovenal een woningprobleem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8"/>
          <p:cNvSpPr/>
          <p:nvPr/>
        </p:nvSpPr>
        <p:spPr>
          <a:xfrm>
            <a:off x="502920" y="2606040"/>
            <a:ext cx="3383280" cy="1783080"/>
          </a:xfrm>
          <a:prstGeom prst="roundRect">
            <a:avLst>
              <a:gd fmla="val 8000" name="adj"/>
            </a:avLst>
          </a:prstGeom>
          <a:solidFill>
            <a:srgbClr val="E6F2EC"/>
          </a:solidFill>
          <a:ln>
            <a:noFill/>
          </a:ln>
        </p:spPr>
        <p:txBody>
          <a:bodyPr anchorCtr="0" anchor="ctr" bIns="110000" lIns="140000" spcFirstLastPara="1" rIns="120000" wrap="square" tIns="11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nl-NL" sz="40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510.000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4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nl-NL" sz="12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huishoudens energiearm in NL (~6,1%, 2024)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8"/>
          <p:cNvSpPr/>
          <p:nvPr/>
        </p:nvSpPr>
        <p:spPr>
          <a:xfrm>
            <a:off x="4114800" y="2606040"/>
            <a:ext cx="3383280" cy="1783080"/>
          </a:xfrm>
          <a:prstGeom prst="roundRect">
            <a:avLst>
              <a:gd fmla="val 8000" name="adj"/>
            </a:avLst>
          </a:prstGeom>
          <a:solidFill>
            <a:srgbClr val="EFEAF5"/>
          </a:solidFill>
          <a:ln>
            <a:noFill/>
          </a:ln>
        </p:spPr>
        <p:txBody>
          <a:bodyPr anchorCtr="0" anchor="ctr" bIns="110000" lIns="140000" spcFirstLastPara="1" rIns="120000" wrap="square" tIns="11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nl-NL" sz="4000" u="none" cap="none" strike="noStrike">
                <a:solidFill>
                  <a:srgbClr val="8B6EB0"/>
                </a:solidFill>
                <a:latin typeface="Calibri"/>
                <a:ea typeface="Calibri"/>
                <a:cs typeface="Calibri"/>
                <a:sym typeface="Calibri"/>
              </a:rPr>
              <a:t>~1 mln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4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nl-NL" sz="12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huishoudens in de risicogroep (~13%)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8"/>
          <p:cNvSpPr/>
          <p:nvPr/>
        </p:nvSpPr>
        <p:spPr>
          <a:xfrm>
            <a:off x="7726680" y="2606040"/>
            <a:ext cx="3383280" cy="1783080"/>
          </a:xfrm>
          <a:prstGeom prst="roundRect">
            <a:avLst>
              <a:gd fmla="val 8000" name="adj"/>
            </a:avLst>
          </a:prstGeom>
          <a:solidFill>
            <a:srgbClr val="E6F2EC"/>
          </a:solidFill>
          <a:ln>
            <a:noFill/>
          </a:ln>
        </p:spPr>
        <p:txBody>
          <a:bodyPr anchorCtr="0" anchor="ctr" bIns="110000" lIns="140000" spcFirstLastPara="1" rIns="120000" wrap="square" tIns="11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nl-NL" sz="40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~43.000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4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nl-NL" sz="12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huishoudens in Amsterdam (~9%, 2021)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8"/>
          <p:cNvSpPr txBox="1"/>
          <p:nvPr/>
        </p:nvSpPr>
        <p:spPr>
          <a:xfrm>
            <a:off x="502920" y="4663440"/>
            <a:ext cx="106070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nl-NL" sz="16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Twee derde van de doelgroep huurt; de structurele oorzaak is de </a:t>
            </a:r>
            <a:r>
              <a:rPr b="1" i="0" lang="nl-NL" sz="16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energetische kwaliteit van de woning.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nl-NL" sz="15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Juist de slechtste labels (D–G) leveren per geïnvesteerde euro de </a:t>
            </a:r>
            <a:r>
              <a:rPr b="1" i="0" lang="nl-NL" sz="1500" u="none" cap="none" strike="noStrike">
                <a:solidFill>
                  <a:srgbClr val="8B6EB0"/>
                </a:solidFill>
                <a:latin typeface="Calibri"/>
                <a:ea typeface="Calibri"/>
                <a:cs typeface="Calibri"/>
                <a:sym typeface="Calibri"/>
              </a:rPr>
              <a:t>meeste besparing</a:t>
            </a:r>
            <a:r>
              <a:rPr b="0" i="0" lang="nl-NL" sz="15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 op — besparen en armoede bestrijden vallen hier samen.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9"/>
          <p:cNvSpPr txBox="1"/>
          <p:nvPr/>
        </p:nvSpPr>
        <p:spPr>
          <a:xfrm>
            <a:off x="502920" y="1078992"/>
            <a:ext cx="10607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nl-NL" sz="32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Inkoopmacht: ~€4 miljard als hefboom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1" lang="nl-NL" sz="15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Geen nieuw geld — de grootste impact zit in vier PIANOo-categorieën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9"/>
          <p:cNvSpPr/>
          <p:nvPr/>
        </p:nvSpPr>
        <p:spPr>
          <a:xfrm>
            <a:off x="502920" y="2514600"/>
            <a:ext cx="502920" cy="315468"/>
          </a:xfrm>
          <a:prstGeom prst="rect">
            <a:avLst/>
          </a:prstGeom>
          <a:solidFill>
            <a:srgbClr val="0E895A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nl-NL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9"/>
          <p:cNvSpPr/>
          <p:nvPr/>
        </p:nvSpPr>
        <p:spPr>
          <a:xfrm>
            <a:off x="1005840" y="2514600"/>
            <a:ext cx="7589520" cy="315468"/>
          </a:xfrm>
          <a:prstGeom prst="rect">
            <a:avLst/>
          </a:prstGeom>
          <a:solidFill>
            <a:srgbClr val="0E895A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nl-NL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PIANOo-categorie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9"/>
          <p:cNvSpPr/>
          <p:nvPr/>
        </p:nvSpPr>
        <p:spPr>
          <a:xfrm>
            <a:off x="8595360" y="2514600"/>
            <a:ext cx="2194560" cy="315468"/>
          </a:xfrm>
          <a:prstGeom prst="rect">
            <a:avLst/>
          </a:prstGeom>
          <a:solidFill>
            <a:srgbClr val="0E895A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nl-NL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Energierelevantie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9"/>
          <p:cNvSpPr/>
          <p:nvPr/>
        </p:nvSpPr>
        <p:spPr>
          <a:xfrm>
            <a:off x="502920" y="2830068"/>
            <a:ext cx="502920" cy="3154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9"/>
          <p:cNvSpPr/>
          <p:nvPr/>
        </p:nvSpPr>
        <p:spPr>
          <a:xfrm>
            <a:off x="1005840" y="2830068"/>
            <a:ext cx="7589520" cy="3154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Personeelsgerelateerde zaken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9"/>
          <p:cNvSpPr/>
          <p:nvPr/>
        </p:nvSpPr>
        <p:spPr>
          <a:xfrm>
            <a:off x="8595360" y="2830068"/>
            <a:ext cx="2194560" cy="3154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Laag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9"/>
          <p:cNvSpPr/>
          <p:nvPr/>
        </p:nvSpPr>
        <p:spPr>
          <a:xfrm>
            <a:off x="502920" y="3145536"/>
            <a:ext cx="502920" cy="3154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9"/>
          <p:cNvSpPr/>
          <p:nvPr/>
        </p:nvSpPr>
        <p:spPr>
          <a:xfrm>
            <a:off x="1005840" y="3145536"/>
            <a:ext cx="7589520" cy="3154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Facilitair (catering, schoonmaak, kantoor)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9"/>
          <p:cNvSpPr/>
          <p:nvPr/>
        </p:nvSpPr>
        <p:spPr>
          <a:xfrm>
            <a:off x="8595360" y="3145536"/>
            <a:ext cx="2194560" cy="3154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Midden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9"/>
          <p:cNvSpPr/>
          <p:nvPr/>
        </p:nvSpPr>
        <p:spPr>
          <a:xfrm>
            <a:off x="502920" y="3461004"/>
            <a:ext cx="502920" cy="3154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9"/>
          <p:cNvSpPr/>
          <p:nvPr/>
        </p:nvSpPr>
        <p:spPr>
          <a:xfrm>
            <a:off x="1005840" y="3461004"/>
            <a:ext cx="7589520" cy="3154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ICT / automatisering en telecommunicatie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9"/>
          <p:cNvSpPr/>
          <p:nvPr/>
        </p:nvSpPr>
        <p:spPr>
          <a:xfrm>
            <a:off x="8595360" y="3461004"/>
            <a:ext cx="2194560" cy="3154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Midden–hoog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9"/>
          <p:cNvSpPr/>
          <p:nvPr/>
        </p:nvSpPr>
        <p:spPr>
          <a:xfrm>
            <a:off x="502920" y="3776472"/>
            <a:ext cx="502920" cy="315468"/>
          </a:xfrm>
          <a:prstGeom prst="rect">
            <a:avLst/>
          </a:prstGeom>
          <a:solidFill>
            <a:srgbClr val="E6F2EC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nl-NL" sz="11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9"/>
          <p:cNvSpPr/>
          <p:nvPr/>
        </p:nvSpPr>
        <p:spPr>
          <a:xfrm>
            <a:off x="1005840" y="3776472"/>
            <a:ext cx="7589520" cy="315468"/>
          </a:xfrm>
          <a:prstGeom prst="rect">
            <a:avLst/>
          </a:prstGeom>
          <a:solidFill>
            <a:srgbClr val="E6F2EC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Huisvesting / gebouwen en installaties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9"/>
          <p:cNvSpPr/>
          <p:nvPr/>
        </p:nvSpPr>
        <p:spPr>
          <a:xfrm>
            <a:off x="8595360" y="3776472"/>
            <a:ext cx="2194560" cy="315468"/>
          </a:xfrm>
          <a:prstGeom prst="rect">
            <a:avLst/>
          </a:prstGeom>
          <a:solidFill>
            <a:srgbClr val="E6F2EC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nl-NL" sz="11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Hoog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9"/>
          <p:cNvSpPr/>
          <p:nvPr/>
        </p:nvSpPr>
        <p:spPr>
          <a:xfrm>
            <a:off x="502920" y="4091940"/>
            <a:ext cx="502920" cy="315468"/>
          </a:xfrm>
          <a:prstGeom prst="rect">
            <a:avLst/>
          </a:prstGeom>
          <a:solidFill>
            <a:srgbClr val="E6F2EC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nl-NL" sz="11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9"/>
          <p:cNvSpPr/>
          <p:nvPr/>
        </p:nvSpPr>
        <p:spPr>
          <a:xfrm>
            <a:off x="1005840" y="4091940"/>
            <a:ext cx="7589520" cy="315468"/>
          </a:xfrm>
          <a:prstGeom prst="rect">
            <a:avLst/>
          </a:prstGeom>
          <a:solidFill>
            <a:srgbClr val="E6F2EC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Vervoer / transport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9"/>
          <p:cNvSpPr/>
          <p:nvPr/>
        </p:nvSpPr>
        <p:spPr>
          <a:xfrm>
            <a:off x="8595360" y="4091940"/>
            <a:ext cx="2194560" cy="315468"/>
          </a:xfrm>
          <a:prstGeom prst="rect">
            <a:avLst/>
          </a:prstGeom>
          <a:solidFill>
            <a:srgbClr val="E6F2EC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nl-NL" sz="11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Hoog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9"/>
          <p:cNvSpPr/>
          <p:nvPr/>
        </p:nvSpPr>
        <p:spPr>
          <a:xfrm>
            <a:off x="502920" y="4407408"/>
            <a:ext cx="502920" cy="315468"/>
          </a:xfrm>
          <a:prstGeom prst="rect">
            <a:avLst/>
          </a:prstGeom>
          <a:solidFill>
            <a:srgbClr val="E6F2EC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nl-NL" sz="11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9"/>
          <p:cNvSpPr/>
          <p:nvPr/>
        </p:nvSpPr>
        <p:spPr>
          <a:xfrm>
            <a:off x="1005840" y="4407408"/>
            <a:ext cx="7589520" cy="315468"/>
          </a:xfrm>
          <a:prstGeom prst="rect">
            <a:avLst/>
          </a:prstGeom>
          <a:solidFill>
            <a:srgbClr val="E6F2EC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Energie (levering en opwek)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9"/>
          <p:cNvSpPr/>
          <p:nvPr/>
        </p:nvSpPr>
        <p:spPr>
          <a:xfrm>
            <a:off x="8595360" y="4407408"/>
            <a:ext cx="2194560" cy="315468"/>
          </a:xfrm>
          <a:prstGeom prst="rect">
            <a:avLst/>
          </a:prstGeom>
          <a:solidFill>
            <a:srgbClr val="E6F2EC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nl-NL" sz="11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Hoog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9"/>
          <p:cNvSpPr/>
          <p:nvPr/>
        </p:nvSpPr>
        <p:spPr>
          <a:xfrm>
            <a:off x="502920" y="4722876"/>
            <a:ext cx="502920" cy="315468"/>
          </a:xfrm>
          <a:prstGeom prst="rect">
            <a:avLst/>
          </a:prstGeom>
          <a:solidFill>
            <a:srgbClr val="E6F2EC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nl-NL" sz="11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9"/>
          <p:cNvSpPr/>
          <p:nvPr/>
        </p:nvSpPr>
        <p:spPr>
          <a:xfrm>
            <a:off x="1005840" y="4722876"/>
            <a:ext cx="7589520" cy="315468"/>
          </a:xfrm>
          <a:prstGeom prst="rect">
            <a:avLst/>
          </a:prstGeom>
          <a:solidFill>
            <a:srgbClr val="E6F2EC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Grond-, weg- en waterbouw (GWW)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9"/>
          <p:cNvSpPr/>
          <p:nvPr/>
        </p:nvSpPr>
        <p:spPr>
          <a:xfrm>
            <a:off x="8595360" y="4722876"/>
            <a:ext cx="2194560" cy="315468"/>
          </a:xfrm>
          <a:prstGeom prst="rect">
            <a:avLst/>
          </a:prstGeom>
          <a:solidFill>
            <a:srgbClr val="E6F2EC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nl-NL" sz="11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Hoog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9"/>
          <p:cNvSpPr/>
          <p:nvPr/>
        </p:nvSpPr>
        <p:spPr>
          <a:xfrm>
            <a:off x="502920" y="5038344"/>
            <a:ext cx="502920" cy="3154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9"/>
          <p:cNvSpPr/>
          <p:nvPr/>
        </p:nvSpPr>
        <p:spPr>
          <a:xfrm>
            <a:off x="1005840" y="5038344"/>
            <a:ext cx="7589520" cy="3154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Inrichting en beheer openbare ruimte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9"/>
          <p:cNvSpPr/>
          <p:nvPr/>
        </p:nvSpPr>
        <p:spPr>
          <a:xfrm>
            <a:off x="8595360" y="5038344"/>
            <a:ext cx="2194560" cy="3154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Midden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9"/>
          <p:cNvSpPr/>
          <p:nvPr/>
        </p:nvSpPr>
        <p:spPr>
          <a:xfrm>
            <a:off x="502920" y="5353812"/>
            <a:ext cx="502920" cy="3154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9"/>
          <p:cNvSpPr/>
          <p:nvPr/>
        </p:nvSpPr>
        <p:spPr>
          <a:xfrm>
            <a:off x="1005840" y="5353812"/>
            <a:ext cx="7589520" cy="3154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Advies-, onderzoeks- en organisatiediensten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9"/>
          <p:cNvSpPr/>
          <p:nvPr/>
        </p:nvSpPr>
        <p:spPr>
          <a:xfrm>
            <a:off x="8595360" y="5353812"/>
            <a:ext cx="2194560" cy="3154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Laag–midden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9"/>
          <p:cNvSpPr/>
          <p:nvPr/>
        </p:nvSpPr>
        <p:spPr>
          <a:xfrm>
            <a:off x="502920" y="5669280"/>
            <a:ext cx="502920" cy="3154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9"/>
          <p:cNvSpPr/>
          <p:nvPr/>
        </p:nvSpPr>
        <p:spPr>
          <a:xfrm>
            <a:off x="1005840" y="5669280"/>
            <a:ext cx="7589520" cy="3154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Sociaal domein (zorg, welzijn, Wmo)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9"/>
          <p:cNvSpPr/>
          <p:nvPr/>
        </p:nvSpPr>
        <p:spPr>
          <a:xfrm>
            <a:off x="8595360" y="5669280"/>
            <a:ext cx="2194560" cy="3154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20000" lIns="90000" spcFirstLastPara="1" rIns="90000" wrap="square" tIns="2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nl-NL" sz="11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Laag–midden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9"/>
          <p:cNvSpPr txBox="1"/>
          <p:nvPr/>
        </p:nvSpPr>
        <p:spPr>
          <a:xfrm>
            <a:off x="502920" y="6053328"/>
            <a:ext cx="106070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1" lang="nl-NL" sz="125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Vier categorieën dragen het leeuwendeel: gebouwen, GWW, vervoer en energie-inkoop.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0"/>
          <p:cNvSpPr txBox="1"/>
          <p:nvPr/>
        </p:nvSpPr>
        <p:spPr>
          <a:xfrm>
            <a:off x="502920" y="1078992"/>
            <a:ext cx="10607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nl-NL" sz="32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Het instrumentarium ligt er 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1" lang="nl-NL" sz="15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De Aanbestedingswet staat vandaag toe wat Door de Helft vraagt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0"/>
          <p:cNvSpPr txBox="1"/>
          <p:nvPr/>
        </p:nvSpPr>
        <p:spPr>
          <a:xfrm>
            <a:off x="502920" y="2395728"/>
            <a:ext cx="51206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nl-NL" sz="15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Basisinstrumenten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0"/>
          <p:cNvSpPr/>
          <p:nvPr/>
        </p:nvSpPr>
        <p:spPr>
          <a:xfrm>
            <a:off x="502920" y="2898648"/>
            <a:ext cx="5120640" cy="786384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00" lIns="140000" spcFirstLastPara="1" rIns="140000" wrap="square" tIns="5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nl-NL" sz="14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BPKV / TCO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Gunnen op kwaliteit en levensduurkosten, niet op laagste prijs.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0"/>
          <p:cNvSpPr/>
          <p:nvPr/>
        </p:nvSpPr>
        <p:spPr>
          <a:xfrm>
            <a:off x="502920" y="3739896"/>
            <a:ext cx="5120640" cy="786384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00" lIns="140000" spcFirstLastPara="1" rIns="140000" wrap="square" tIns="5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nl-NL" sz="14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MKI / DuboCalc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Milieubelasting als hard gunningscriterium.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0"/>
          <p:cNvSpPr/>
          <p:nvPr/>
        </p:nvSpPr>
        <p:spPr>
          <a:xfrm>
            <a:off x="502920" y="4581144"/>
            <a:ext cx="5120640" cy="786384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00" lIns="140000" spcFirstLastPara="1" rIns="140000" wrap="square" tIns="5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nl-NL" sz="14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CO₂-Prestatieladder / MVI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CO₂-reductie belonen; standaard duurzaamheidseisen.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0"/>
          <p:cNvSpPr/>
          <p:nvPr/>
        </p:nvSpPr>
        <p:spPr>
          <a:xfrm>
            <a:off x="502920" y="5422392"/>
            <a:ext cx="5120640" cy="786384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00" lIns="140000" spcFirstLastPara="1" rIns="140000" wrap="square" tIns="5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nl-NL" sz="14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Zero-emissie in het PvE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Uitstootvrij als voorwaarde — bewezen bij het OV.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0"/>
          <p:cNvSpPr txBox="1"/>
          <p:nvPr/>
        </p:nvSpPr>
        <p:spPr>
          <a:xfrm>
            <a:off x="5989320" y="2395728"/>
            <a:ext cx="51206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nl-NL" sz="1500" u="none" cap="none" strike="noStrike">
                <a:solidFill>
                  <a:srgbClr val="8B6EB0"/>
                </a:solidFill>
                <a:latin typeface="Calibri"/>
                <a:ea typeface="Calibri"/>
                <a:cs typeface="Calibri"/>
                <a:sym typeface="Calibri"/>
              </a:rPr>
              <a:t>…en de brug naar betaalbaarheid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0"/>
          <p:cNvSpPr/>
          <p:nvPr/>
        </p:nvSpPr>
        <p:spPr>
          <a:xfrm>
            <a:off x="5989320" y="2898648"/>
            <a:ext cx="5120640" cy="786384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00" lIns="140000" spcFirstLastPara="1" rIns="140000" wrap="square" tIns="5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nl-NL" sz="14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Social return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Leerwerkplekken en omscholing — bouwt installatiecapaciteit.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0"/>
          <p:cNvSpPr/>
          <p:nvPr/>
        </p:nvSpPr>
        <p:spPr>
          <a:xfrm>
            <a:off x="5989320" y="3739896"/>
            <a:ext cx="5120640" cy="786384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00" lIns="140000" spcFirstLastPara="1" rIns="140000" wrap="square" tIns="5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nl-NL" sz="14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Prestatiecontract (EPC/ESCO)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Gegarandeerde besparing, met meten-en-verifiëren.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0"/>
          <p:cNvSpPr/>
          <p:nvPr/>
        </p:nvSpPr>
        <p:spPr>
          <a:xfrm>
            <a:off x="5989320" y="4581144"/>
            <a:ext cx="5120640" cy="786384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2E2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00" lIns="140000" spcFirstLastPara="1" rIns="140000" wrap="square" tIns="5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nl-NL" sz="14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Raamcontract / bundeling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Vraag bundelen tot opschaalbare renovatiestromen.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0"/>
          <p:cNvSpPr/>
          <p:nvPr/>
        </p:nvSpPr>
        <p:spPr>
          <a:xfrm>
            <a:off x="5989320" y="5422392"/>
            <a:ext cx="5120640" cy="786384"/>
          </a:xfrm>
          <a:prstGeom prst="roundRect">
            <a:avLst>
              <a:gd fmla="val 8000" name="adj"/>
            </a:avLst>
          </a:prstGeom>
          <a:solidFill>
            <a:srgbClr val="EFEAF5"/>
          </a:solidFill>
          <a:ln>
            <a:noFill/>
          </a:ln>
        </p:spPr>
        <p:txBody>
          <a:bodyPr anchorCtr="0" anchor="ctr" bIns="70000" lIns="150000" spcFirstLastPara="1" rIns="150000" wrap="square" tIns="7000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nl-NL" sz="1300" u="none" cap="none" strike="noStrike">
                <a:solidFill>
                  <a:srgbClr val="8B6EB0"/>
                </a:solidFill>
                <a:latin typeface="Calibri"/>
                <a:ea typeface="Calibri"/>
                <a:cs typeface="Calibri"/>
                <a:sym typeface="Calibri"/>
              </a:rPr>
              <a:t>Brug-instrumenten: </a:t>
            </a:r>
            <a:r>
              <a:rPr b="0" i="0" lang="nl-NL" sz="13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groene SROI, klimaatrechtvaardigheidstoets, pre-commerciële inkoop &amp; innovatiepartnerschap.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1"/>
          <p:cNvSpPr txBox="1"/>
          <p:nvPr/>
        </p:nvSpPr>
        <p:spPr>
          <a:xfrm>
            <a:off x="502920" y="1078992"/>
            <a:ext cx="10607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nl-NL" sz="32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Geen impactvolle inkoop zonder handen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1" lang="nl-NL" sz="1500" u="none" cap="none" strike="noStrike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Je kunt geen besparing inkopen die niemand kan installeren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1"/>
          <p:cNvSpPr/>
          <p:nvPr/>
        </p:nvSpPr>
        <p:spPr>
          <a:xfrm>
            <a:off x="502920" y="2606040"/>
            <a:ext cx="5120640" cy="1828800"/>
          </a:xfrm>
          <a:prstGeom prst="roundRect">
            <a:avLst>
              <a:gd fmla="val 8000" name="adj"/>
            </a:avLst>
          </a:prstGeom>
          <a:solidFill>
            <a:srgbClr val="EFEAF5"/>
          </a:solidFill>
          <a:ln>
            <a:noFill/>
          </a:ln>
        </p:spPr>
        <p:txBody>
          <a:bodyPr anchorCtr="0" anchor="ctr" bIns="110000" lIns="140000" spcFirstLastPara="1" rIns="120000" wrap="square" tIns="11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nl-NL" sz="5400" u="none" cap="none" strike="noStrike">
                <a:solidFill>
                  <a:srgbClr val="8B6EB0"/>
                </a:solidFill>
                <a:latin typeface="Calibri"/>
                <a:ea typeface="Calibri"/>
                <a:cs typeface="Calibri"/>
                <a:sym typeface="Calibri"/>
              </a:rPr>
              <a:t>121.000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4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nl-NL" sz="13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nieuwe technici nodig tot 2029 (sector techniek &amp; installatie)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1"/>
          <p:cNvSpPr/>
          <p:nvPr/>
        </p:nvSpPr>
        <p:spPr>
          <a:xfrm>
            <a:off x="5989320" y="2606040"/>
            <a:ext cx="5120640" cy="1828800"/>
          </a:xfrm>
          <a:prstGeom prst="roundRect">
            <a:avLst>
              <a:gd fmla="val 8000" name="adj"/>
            </a:avLst>
          </a:prstGeom>
          <a:solidFill>
            <a:srgbClr val="E6F2EC"/>
          </a:solidFill>
          <a:ln>
            <a:noFill/>
          </a:ln>
        </p:spPr>
        <p:txBody>
          <a:bodyPr anchorCtr="0" anchor="ctr" bIns="110000" lIns="140000" spcFirstLastPara="1" rIns="120000" wrap="square" tIns="11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nl-NL" sz="5400" u="none" cap="none" strike="noStrike">
                <a:solidFill>
                  <a:srgbClr val="0E895A"/>
                </a:solidFill>
                <a:latin typeface="Calibri"/>
                <a:ea typeface="Calibri"/>
                <a:cs typeface="Calibri"/>
                <a:sym typeface="Calibri"/>
              </a:rPr>
              <a:t>tot 39%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4000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nl-NL" sz="13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van de energietransitie-vacatures is nu onvervulbaar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1"/>
          <p:cNvSpPr txBox="1"/>
          <p:nvPr/>
        </p:nvSpPr>
        <p:spPr>
          <a:xfrm>
            <a:off x="502920" y="4617720"/>
            <a:ext cx="10607040" cy="1554480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0000" spcFirstLastPara="1" rIns="90000" wrap="square" tIns="46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nl-NL" sz="16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Maar inkoop is juist een knop die capaciteit vergróot: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Arial"/>
              <a:buChar char="–"/>
            </a:pPr>
            <a:r>
              <a:rPr b="0" i="0" lang="nl-NL" sz="14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Meerjarige, gebundelde vraag geeft bedrijven zekerheid om aan te nemen en op te leiden.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Arial"/>
              <a:buChar char="–"/>
            </a:pPr>
            <a:r>
              <a:rPr b="0" i="0" lang="nl-NL" sz="14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Standaardisatie verlaagt de arbeidsinzet per woning met 20–40%.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Arial"/>
              <a:buChar char="–"/>
            </a:pPr>
            <a:r>
              <a:rPr b="0" i="0" lang="nl-NL" sz="14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Social return contracteert via leerwerkplekken letterlijk de handen die het knelpunt oplossen.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