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165" d="100"/>
          <a:sy n="165" d="100"/>
        </p:scale>
        <p:origin x="100" y="2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997532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Werksessie voor de Door de Helft-beweging. Kern: de regio wil 50% minder energieverbruik in 2030. In woningen gaat het overgrote deel van het gas naar ruimteverwarming, dus halveren kan niet zonder isolatie en ventilatie met warmteterugwinning. Een enorm deel van de woningvoorraad zit in VvE's — en daar zijn die maatregelen collectief en akte-gebonden. De VvE Wasstraat ontsluit dat. Ik spreek namens VvENET.</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Concreet en geverifieerd: twee Amsterdamse uitspraken uit 2025 (Rb 9-10-2025, ECLI:NL:RBAMS:2025:7398, MR1992; Hof 25-11-2025, ECLI:NL:GHAMS:2025:3169, MR2006) laten zien dat exact dezelfde installatievraag onder het ene reglement privé is en onder het andere gemeenschappelijk. Daarom: ken eerst de akte en het reglement, dan pas plannen. Dit is meteen het argument voor de Wasstraat.</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Twee dingen samen: (1) hoe zwaarder het besluit, hoe hoger de drempel — tot 80–100% plus derden voor een aktewijziging; (2) na élk besluit kan ieder lid naar de rechter. Het scherpst: nietigheid kent geen vervaltermijn. Een besluit dat buiten de akte is genomen, hangt jaren als een zwaard boven de VvE. Dit is precies het risico dat de Wasstraat vooraf wegneemt.</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Derde deel: de concrete verduurzamingsopgave — breder dan alleen warmte: ook isolatie en ventilatie. Plus de financiering en het menselijke. En: het kán wél.</a:t>
            </a:r>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 verbreding: het gaat niet alleen om de warmtebron (Wcw/Wgiw), maar om de hele isolatie- en ventilatieopgave. Veel maatregelen passen binnen de akte (groen). Maar zodra je privé-installaties collectief maakt, of kookgas vervangt, kom je in het rode gebied: nietigheidsrisico of aktewijziging. En of iets privé of gemeenschappelijk is, hangt af van het modelreglement — vandaar de vorige slide.</a:t>
            </a:r>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Landelijk kwalificeert in de praktijk maar 4–9% voor financiering via het Warmtefonds. De bottleneck zit niet bij het Fonds — dat voert rijkscriteria uit en heeft verbreed — maar in de staat van de VvE's. De rentekorting-tip is concreet en goedkoop: de gemeente bekostigt alleen de korting (budgetplafond), terwijl toetsing en kredietrisico bij het Warmtefonds liggen. Den Haag doet dit met resultaat.</a:t>
            </a:r>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Verduurzaming is uiteindelijk mensenwerk: de leden zijn divers, vaak ongeïnteresseerd of overbelast, en veel VvE's 'slapen'. De vijf vragen (van !WOON) zijn een snelle zelfdiagnose — en de gemeente kan ze grotendeels zelf beantwoorden via openbare bronnen. Daarmee leiden we naar de oplossing.</a:t>
            </a:r>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Bewust een positieve wending (Haffner: benoem wat wél kan). Grote VvE's halen miljoeneninvesteringen, mits goed begeleid. Het verschil zit niet in techniek of geld, maar in de juridische voorbereiding — ken je akte, volg de route. Dat is precies wat de Wasstraat organiseert. (Voorbeeld bewust geanonimiseerd gehouden.)</a:t>
            </a:r>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 kern van de oplossing. Frame eerlijk (anti-cry-wolf): concept is uitgewerkt en kansrijk geacht, nog geen draaiende dienst met resultaten. Drie opbrengsten: bewustzijn, handelingsvaardigheid, risicoreductie. Het maakt complexe materie hanteerbaar zonder dat elk lid jurist hoeft te worden.</a:t>
            </a:r>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Hier toon ik de demo live (op de laptop). De kern: dezelfde maatregelen, ander modelreglement -&gt; andere uitkomst. Laat het publiek 1992 vs 2006 vergelijken met bijvoorbeeld 'kozijn vervangen' of 'optoppen' aangevinkt. Disclaimer benadrukken: eerste verkenning, geen juridische begeleiding. De QR-code en de korte link (demo-wasstraat.netlify.app) openen de werkende tool direct in de browser — deelnemers kunnen meteen meedoen op hun telefoon.</a:t>
            </a:r>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Vier soorten gebruikers — let op de toevoeging die u (Dirk) wilde: dienstverleners. Adviseurs, aannemers en beheerders kunnen de Wasstraat indicatief gebruiken om hun klant te ondersteunen, nog vóór het offertetraject. En de derde kolom is voor de gemeente zelf: bescherming tegen aansprakelijkheid en beter zicht.</a:t>
            </a:r>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 route door de presentatie, plus kort wie ik ben. Benadruk de onafhankelijkheid: VvENET is een netwerk van en voor VvE's, geen handhaver en geen commerciële partij.</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 praktische landing voor dit publiek: je hoeft niet te wachten op 'de VvE'. Links het kernpunt: de splitsingsakte is openbaar bij het Kadaster, voor minder dan €20 — iedereen kan ermee toetsen. Rechts vier concrete acties: akte opvragen, door de Wasstraat halen, checken of je VvE wakker is, en je buren meenemen. Dit is wat men morgen kan oppakken.</a:t>
            </a:r>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Slot in de beweging-toon: Samen. Door de helft. De boodschap: de regio haalt de 50% niet zonder de VvE's, halveren begint bij isolatie en ventilatie, en juist daar zit de juridische drempel. De Wasstraat maakt dat pad begaanbaar; de eerste stap kost minder dan €20 bij het Kadaster. Dank, en graag uw vragen in de werksessie.</a:t>
            </a:r>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Eerste deel: de logica. De regio wil 50% minder energie. In woningen gaat het overgrote deel van het gas naar ruimteverwarming — dus halveren kan niet zonder isolatie en ventilatie. En een groot deel van de woningvoorraad zit in VvE's, waar die maatregelen collectief en akte-gebonden zijn.</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 kernredenering van de sessie. Bron 78/20/2: CBS, woningsector (aandeel aardgas naar ruimteverwarming/warm water/koken). VvE-woningen zijn vrijwel allemaal gasafhankelijk, en stadswarmte is hier zelden gasvrij. Conclusie: 'door de helft' loopt via de schil — isolatie + ventilatie met warmteterugwinning — en dat zijn juist de collectieve, akte-gebonden maatregelen in een VvE.</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 schaal: VvE's zijn overal in de MRA een fors deel van de voorraad — Amsterdam 56%, maar ook Diemen 43%, Haarlem/Zandvoort 31%, Amstelveen 29%. In de hele MRA (30 gemeenten, CBS 1-1-2024): ruim 36.000 VvE's met samen ruim 400.000 woningen. Het Actienetwerk noemt 'ruim 40.000 / 450.000'; ik houd de CBS-cijfers aan — geen te hoog getal herhalen. Kernpunt: de VvE-voorraad is te groot om over te slaan — zonder de VvE's haal je de 50% niet.</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Fundament. De VvE is een beheervereniging voor de gemeenschappelijke delen — niet voor het 'veranderen' van het pand, en dáár zit verduurzaming. De voetbalclub-analogie maakt invoelbaar waarom het amateurwerk is. En: achter 'de VvE' zitten mensen, vaak honderden, ook uw kiezers.</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Dit verrast veel mensen. Een appartementseigenaar heeft géén vrije eigendom: gedwongen lidmaatschap, hoofdelijke aansprakelijkheid, en het gebruik van de eigen woning kan zelfs worden ontnomen (bij structureel wanbetalen of overlast). De 'wie zet je uit huis'-vergelijking maakt het scherp: bij een VvE is dat de ledenvergadering — uw buren.</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Tweede deel: het juridische bouwwerk waarbinnen elke VvE moet opereren. Dit verklaart waarom verduurzaming traag is — en waar het mis kan gaan.</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 splitsingsakte is het oprichtingsdocument én de 'grondwet' van het gebouw, openbaar bij het Kadaster. De Hoge Raad-lijn uit 2013/2014: alleen de geregistreerde stukken tellen — objectieve uitleg. En cruciaal voor straks: er zijn ~10 modelreglementen, en elke akte kan afwijken. Dat verschil is geen detail.</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15.png"/><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1.xml"/><Relationship Id="rId5" Type="http://schemas.openxmlformats.org/officeDocument/2006/relationships/image" Target="../media/image16.png"/><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5.xml"/><Relationship Id="rId1" Type="http://schemas.openxmlformats.org/officeDocument/2006/relationships/slideLayout" Target="../slideLayouts/slideLayout1.xml"/><Relationship Id="rId5" Type="http://schemas.openxmlformats.org/officeDocument/2006/relationships/image" Target="../media/image20.png"/><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7.xml.rels><?xml version="1.0" encoding="UTF-8" standalone="yes"?>
<Relationships xmlns="http://schemas.openxmlformats.org/package/2006/relationships"><Relationship Id="rId3" Type="http://schemas.openxmlformats.org/officeDocument/2006/relationships/image" Target="../media/image21.png"/><Relationship Id="rId7" Type="http://schemas.openxmlformats.org/officeDocument/2006/relationships/image" Target="../media/image23.png"/><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22.png"/><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8" Type="http://schemas.openxmlformats.org/officeDocument/2006/relationships/image" Target="../media/image26.png"/><Relationship Id="rId3" Type="http://schemas.openxmlformats.org/officeDocument/2006/relationships/image" Target="../media/image23.png"/><Relationship Id="rId7" Type="http://schemas.openxmlformats.org/officeDocument/2006/relationships/hyperlink" Target="https://tinyurl.com/2en52hbs" TargetMode="External"/><Relationship Id="rId2" Type="http://schemas.openxmlformats.org/officeDocument/2006/relationships/notesSlide" Target="../notesSlides/notesSlide18.xml"/><Relationship Id="rId1" Type="http://schemas.openxmlformats.org/officeDocument/2006/relationships/slideLayout" Target="../slideLayouts/slideLayout1.xml"/><Relationship Id="rId6" Type="http://schemas.openxmlformats.org/officeDocument/2006/relationships/image" Target="../media/image25.png"/><Relationship Id="rId5" Type="http://schemas.openxmlformats.org/officeDocument/2006/relationships/image" Target="../media/image24.png"/><Relationship Id="rId4" Type="http://schemas.openxmlformats.org/officeDocument/2006/relationships/image" Target="../media/image5.png"/><Relationship Id="rId9" Type="http://schemas.openxmlformats.org/officeDocument/2006/relationships/hyperlink" Target="demo-wasstraat.netlify.app"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23.png"/><Relationship Id="rId7" Type="http://schemas.openxmlformats.org/officeDocument/2006/relationships/image" Target="../media/image28.png"/><Relationship Id="rId2" Type="http://schemas.openxmlformats.org/officeDocument/2006/relationships/notesSlide" Target="../notesSlides/notesSlide19.xml"/><Relationship Id="rId1" Type="http://schemas.openxmlformats.org/officeDocument/2006/relationships/slideLayout" Target="../slideLayouts/slideLayout1.xml"/><Relationship Id="rId6" Type="http://schemas.openxmlformats.org/officeDocument/2006/relationships/image" Target="../media/image17.png"/><Relationship Id="rId5" Type="http://schemas.openxmlformats.org/officeDocument/2006/relationships/image" Target="../media/image27.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20.xml"/><Relationship Id="rId1" Type="http://schemas.openxmlformats.org/officeDocument/2006/relationships/slideLayout" Target="../slideLayouts/slideLayout1.xml"/><Relationship Id="rId5" Type="http://schemas.openxmlformats.org/officeDocument/2006/relationships/image" Target="../media/image13.png"/><Relationship Id="rId4" Type="http://schemas.openxmlformats.org/officeDocument/2006/relationships/image" Target="../media/image5.png"/></Relationships>
</file>

<file path=ppt/slides/_rels/slide21.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2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9.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13.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3540"/>
        </a:solidFill>
        <a:effectLst/>
      </p:bgPr>
    </p:bg>
    <p:spTree>
      <p:nvGrpSpPr>
        <p:cNvPr id="1" name=""/>
        <p:cNvGrpSpPr/>
        <p:nvPr/>
      </p:nvGrpSpPr>
      <p:grpSpPr>
        <a:xfrm>
          <a:off x="0" y="0"/>
          <a:ext cx="0" cy="0"/>
          <a:chOff x="0" y="0"/>
          <a:chExt cx="0" cy="0"/>
        </a:xfrm>
      </p:grpSpPr>
      <p:sp>
        <p:nvSpPr>
          <p:cNvPr id="2" name="Shape 0"/>
          <p:cNvSpPr/>
          <p:nvPr/>
        </p:nvSpPr>
        <p:spPr>
          <a:xfrm>
            <a:off x="8321040" y="-2194560"/>
            <a:ext cx="5669280" cy="5669280"/>
          </a:xfrm>
          <a:prstGeom prst="ellipse">
            <a:avLst/>
          </a:prstGeom>
          <a:solidFill>
            <a:srgbClr val="103F4C"/>
          </a:solidFill>
          <a:ln/>
        </p:spPr>
      </p:sp>
      <p:sp>
        <p:nvSpPr>
          <p:cNvPr id="3" name="Shape 1"/>
          <p:cNvSpPr/>
          <p:nvPr/>
        </p:nvSpPr>
        <p:spPr>
          <a:xfrm>
            <a:off x="9784080" y="4846320"/>
            <a:ext cx="3840480" cy="3840480"/>
          </a:xfrm>
          <a:prstGeom prst="ellipse">
            <a:avLst/>
          </a:prstGeom>
          <a:solidFill>
            <a:srgbClr val="0E7C86">
              <a:alpha val="22000"/>
            </a:srgbClr>
          </a:solidFill>
          <a:ln/>
        </p:spPr>
      </p:sp>
      <p:sp>
        <p:nvSpPr>
          <p:cNvPr id="4" name="Shape 2"/>
          <p:cNvSpPr/>
          <p:nvPr/>
        </p:nvSpPr>
        <p:spPr>
          <a:xfrm>
            <a:off x="914400" y="1325880"/>
            <a:ext cx="868680" cy="868680"/>
          </a:xfrm>
          <a:prstGeom prst="ellipse">
            <a:avLst/>
          </a:prstGeom>
          <a:solidFill>
            <a:srgbClr val="0E7C86"/>
          </a:solidFill>
          <a:ln/>
        </p:spPr>
      </p:sp>
      <p:pic>
        <p:nvPicPr>
          <p:cNvPr id="5" name="Image 0" descr="preencoded.png"/>
          <p:cNvPicPr>
            <a:picLocks noChangeAspect="1"/>
          </p:cNvPicPr>
          <p:nvPr/>
        </p:nvPicPr>
        <p:blipFill>
          <a:blip r:embed="rId3"/>
          <a:stretch>
            <a:fillRect/>
          </a:stretch>
        </p:blipFill>
        <p:spPr>
          <a:xfrm>
            <a:off x="1129284" y="1536192"/>
            <a:ext cx="438912" cy="438912"/>
          </a:xfrm>
          <a:prstGeom prst="rect">
            <a:avLst/>
          </a:prstGeom>
        </p:spPr>
      </p:pic>
      <p:pic>
        <p:nvPicPr>
          <p:cNvPr id="6" name="Image 1" descr="preencoded.png"/>
          <p:cNvPicPr>
            <a:picLocks noChangeAspect="1"/>
          </p:cNvPicPr>
          <p:nvPr/>
        </p:nvPicPr>
        <p:blipFill>
          <a:blip r:embed="rId4"/>
          <a:stretch>
            <a:fillRect/>
          </a:stretch>
        </p:blipFill>
        <p:spPr>
          <a:xfrm>
            <a:off x="8732520" y="566928"/>
            <a:ext cx="2697480" cy="711924"/>
          </a:xfrm>
          <a:prstGeom prst="rect">
            <a:avLst/>
          </a:prstGeom>
        </p:spPr>
      </p:pic>
      <p:sp>
        <p:nvSpPr>
          <p:cNvPr id="7" name="Text 3"/>
          <p:cNvSpPr/>
          <p:nvPr/>
        </p:nvSpPr>
        <p:spPr>
          <a:xfrm>
            <a:off x="914400" y="2240280"/>
            <a:ext cx="10058400" cy="365760"/>
          </a:xfrm>
          <a:prstGeom prst="rect">
            <a:avLst/>
          </a:prstGeom>
          <a:noFill/>
          <a:ln/>
        </p:spPr>
        <p:txBody>
          <a:bodyPr wrap="square" lIns="0" tIns="0" rIns="0" bIns="0" rtlCol="0" anchor="ctr"/>
          <a:lstStyle/>
          <a:p>
            <a:pPr marL="0" indent="0">
              <a:buNone/>
            </a:pPr>
            <a:r>
              <a:rPr lang="en-US" sz="1400" kern="0" spc="100" dirty="0">
                <a:solidFill>
                  <a:srgbClr val="9FC3C8"/>
                </a:solidFill>
                <a:latin typeface="Calibri" pitchFamily="34" charset="0"/>
                <a:ea typeface="Calibri" pitchFamily="34" charset="-122"/>
                <a:cs typeface="Calibri" pitchFamily="34" charset="-120"/>
              </a:rPr>
              <a:t>VvENET  ×  Actienetwerk GasTerug  —  werksessie 'Door de helft'</a:t>
            </a:r>
            <a:endParaRPr lang="en-US" sz="1400" dirty="0"/>
          </a:p>
        </p:txBody>
      </p:sp>
      <p:sp>
        <p:nvSpPr>
          <p:cNvPr id="8" name="Text 4"/>
          <p:cNvSpPr/>
          <p:nvPr/>
        </p:nvSpPr>
        <p:spPr>
          <a:xfrm>
            <a:off x="868680" y="2606040"/>
            <a:ext cx="10424160" cy="1280160"/>
          </a:xfrm>
          <a:prstGeom prst="rect">
            <a:avLst/>
          </a:prstGeom>
          <a:noFill/>
          <a:ln/>
        </p:spPr>
        <p:txBody>
          <a:bodyPr wrap="square" lIns="0" tIns="0" rIns="0" bIns="0" rtlCol="0" anchor="ctr"/>
          <a:lstStyle/>
          <a:p>
            <a:pPr marL="0" indent="0">
              <a:lnSpc>
                <a:spcPct val="98000"/>
              </a:lnSpc>
              <a:buNone/>
            </a:pPr>
            <a:r>
              <a:rPr lang="en-US" sz="4200" b="1" dirty="0">
                <a:solidFill>
                  <a:srgbClr val="FFFFFF"/>
                </a:solidFill>
                <a:latin typeface="Cambria" pitchFamily="34" charset="0"/>
                <a:ea typeface="Cambria" pitchFamily="34" charset="-122"/>
                <a:cs typeface="Cambria" pitchFamily="34" charset="-120"/>
              </a:rPr>
              <a:t>VvE-gebouwen isoleren en verduurzamen</a:t>
            </a:r>
            <a:endParaRPr lang="en-US" sz="4200" dirty="0"/>
          </a:p>
        </p:txBody>
      </p:sp>
      <p:sp>
        <p:nvSpPr>
          <p:cNvPr id="9" name="Text 5"/>
          <p:cNvSpPr/>
          <p:nvPr/>
        </p:nvSpPr>
        <p:spPr>
          <a:xfrm>
            <a:off x="914400" y="3931920"/>
            <a:ext cx="9875520" cy="502920"/>
          </a:xfrm>
          <a:prstGeom prst="rect">
            <a:avLst/>
          </a:prstGeom>
          <a:noFill/>
          <a:ln/>
        </p:spPr>
        <p:txBody>
          <a:bodyPr wrap="square" lIns="0" tIns="0" rIns="0" bIns="0" rtlCol="0" anchor="ctr"/>
          <a:lstStyle/>
          <a:p>
            <a:pPr marL="0" indent="0">
              <a:buNone/>
            </a:pPr>
            <a:r>
              <a:rPr lang="en-US" sz="2100" i="1" dirty="0">
                <a:solidFill>
                  <a:srgbClr val="E0922F"/>
                </a:solidFill>
                <a:latin typeface="Calibri" pitchFamily="34" charset="0"/>
                <a:ea typeface="Calibri" pitchFamily="34" charset="-122"/>
                <a:cs typeface="Calibri" pitchFamily="34" charset="-120"/>
              </a:rPr>
              <a:t>hard nodig, (nog) niet zo makkelijk</a:t>
            </a:r>
            <a:endParaRPr lang="en-US" sz="2100" dirty="0"/>
          </a:p>
        </p:txBody>
      </p:sp>
      <p:sp>
        <p:nvSpPr>
          <p:cNvPr id="10" name="Text 6"/>
          <p:cNvSpPr/>
          <p:nvPr/>
        </p:nvSpPr>
        <p:spPr>
          <a:xfrm>
            <a:off x="914400" y="4572000"/>
            <a:ext cx="10058400" cy="457200"/>
          </a:xfrm>
          <a:prstGeom prst="rect">
            <a:avLst/>
          </a:prstGeom>
          <a:noFill/>
          <a:ln/>
        </p:spPr>
        <p:txBody>
          <a:bodyPr wrap="square" lIns="0" tIns="0" rIns="0" bIns="0" rtlCol="0" anchor="ctr"/>
          <a:lstStyle/>
          <a:p>
            <a:pPr marL="0" indent="0">
              <a:buNone/>
            </a:pPr>
            <a:r>
              <a:rPr lang="en-US" sz="1450" dirty="0">
                <a:solidFill>
                  <a:srgbClr val="CFE3E6"/>
                </a:solidFill>
                <a:latin typeface="Calibri" pitchFamily="34" charset="0"/>
                <a:ea typeface="Calibri" pitchFamily="34" charset="-122"/>
                <a:cs typeface="Calibri" pitchFamily="34" charset="-120"/>
              </a:rPr>
              <a:t>Zonder de VvE's haalt de regio geen 50% — en halveren begint bij isolatie en ventilatie.</a:t>
            </a:r>
            <a:endParaRPr lang="en-US" sz="1450" dirty="0"/>
          </a:p>
        </p:txBody>
      </p:sp>
      <p:sp>
        <p:nvSpPr>
          <p:cNvPr id="11" name="Text 7"/>
          <p:cNvSpPr/>
          <p:nvPr/>
        </p:nvSpPr>
        <p:spPr>
          <a:xfrm>
            <a:off x="914400" y="5257800"/>
            <a:ext cx="10515600" cy="731520"/>
          </a:xfrm>
          <a:prstGeom prst="rect">
            <a:avLst/>
          </a:prstGeom>
          <a:noFill/>
          <a:ln/>
        </p:spPr>
        <p:txBody>
          <a:bodyPr wrap="square" lIns="0" tIns="0" rIns="0" bIns="0" rtlCol="0" anchor="ctr"/>
          <a:lstStyle/>
          <a:p>
            <a:pPr marL="0" indent="0">
              <a:lnSpc>
                <a:spcPct val="130000"/>
              </a:lnSpc>
              <a:buNone/>
            </a:pPr>
            <a:r>
              <a:rPr lang="en-US" sz="1250" dirty="0">
                <a:solidFill>
                  <a:srgbClr val="9FC3C8"/>
                </a:solidFill>
                <a:latin typeface="Calibri" pitchFamily="34" charset="0"/>
                <a:ea typeface="Calibri" pitchFamily="34" charset="-122"/>
                <a:cs typeface="Calibri" pitchFamily="34" charset="-120"/>
              </a:rPr>
              <a:t>Werksessie 'Door de helft' · 29 juni 2026 · Hogeschool van Amsterdam</a:t>
            </a:r>
            <a:endParaRPr lang="en-US" sz="1250" dirty="0"/>
          </a:p>
          <a:p>
            <a:pPr marL="0" indent="0">
              <a:lnSpc>
                <a:spcPct val="130000"/>
              </a:lnSpc>
              <a:buNone/>
            </a:pPr>
            <a:r>
              <a:rPr lang="en-US" sz="1250" dirty="0">
                <a:solidFill>
                  <a:srgbClr val="7FA9AF"/>
                </a:solidFill>
                <a:latin typeface="Calibri" pitchFamily="34" charset="0"/>
                <a:ea typeface="Calibri" pitchFamily="34" charset="-122"/>
                <a:cs typeface="Calibri" pitchFamily="34" charset="-120"/>
              </a:rPr>
              <a:t>Jochem Floor &amp; Dirk van der Woude · VvENET · www.vvenet.nl · vvenet020@gmail.com</a:t>
            </a:r>
            <a:endParaRPr lang="en-US" sz="1250" dirty="0"/>
          </a:p>
        </p:txBody>
      </p:sp>
      <p:pic>
        <p:nvPicPr>
          <p:cNvPr id="13" name="Afbeelding 12">
            <a:extLst>
              <a:ext uri="{FF2B5EF4-FFF2-40B4-BE49-F238E27FC236}">
                <a16:creationId xmlns:a16="http://schemas.microsoft.com/office/drawing/2014/main" id="{5DDF6958-E446-FEB7-1036-63C4F9E09257}"/>
              </a:ext>
            </a:extLst>
          </p:cNvPr>
          <p:cNvPicPr>
            <a:picLocks noChangeAspect="1"/>
          </p:cNvPicPr>
          <p:nvPr/>
        </p:nvPicPr>
        <p:blipFill>
          <a:blip r:embed="rId5"/>
          <a:stretch>
            <a:fillRect/>
          </a:stretch>
        </p:blipFill>
        <p:spPr>
          <a:xfrm>
            <a:off x="8744097" y="4360503"/>
            <a:ext cx="2697480" cy="220918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502920" y="457200"/>
            <a:ext cx="566928" cy="566928"/>
          </a:xfrm>
          <a:prstGeom prst="ellipse">
            <a:avLst/>
          </a:prstGeom>
          <a:solidFill>
            <a:srgbClr val="EEF5F6"/>
          </a:solidFill>
          <a:ln/>
        </p:spPr>
      </p:sp>
      <p:pic>
        <p:nvPicPr>
          <p:cNvPr id="3" name="Image 0" descr="preencoded.png"/>
          <p:cNvPicPr>
            <a:picLocks noChangeAspect="1"/>
          </p:cNvPicPr>
          <p:nvPr/>
        </p:nvPicPr>
        <p:blipFill>
          <a:blip r:embed="rId3"/>
          <a:stretch>
            <a:fillRect/>
          </a:stretch>
        </p:blipFill>
        <p:spPr>
          <a:xfrm>
            <a:off x="640080" y="594360"/>
            <a:ext cx="292608" cy="292608"/>
          </a:xfrm>
          <a:prstGeom prst="rect">
            <a:avLst/>
          </a:prstGeom>
        </p:spPr>
      </p:pic>
      <p:sp>
        <p:nvSpPr>
          <p:cNvPr id="4" name="Text 1"/>
          <p:cNvSpPr/>
          <p:nvPr/>
        </p:nvSpPr>
        <p:spPr>
          <a:xfrm>
            <a:off x="1207008" y="457200"/>
            <a:ext cx="8503920" cy="274320"/>
          </a:xfrm>
          <a:prstGeom prst="rect">
            <a:avLst/>
          </a:prstGeom>
          <a:noFill/>
          <a:ln/>
        </p:spPr>
        <p:txBody>
          <a:bodyPr wrap="square" lIns="0" tIns="0" rIns="0" bIns="0" rtlCol="0" anchor="ctr"/>
          <a:lstStyle/>
          <a:p>
            <a:pPr marL="0" indent="0">
              <a:buNone/>
            </a:pPr>
            <a:r>
              <a:rPr lang="en-US" sz="1100" b="1" kern="0" spc="200" dirty="0">
                <a:solidFill>
                  <a:srgbClr val="0E7C86"/>
                </a:solidFill>
                <a:latin typeface="Calibri" pitchFamily="34" charset="0"/>
                <a:ea typeface="Calibri" pitchFamily="34" charset="-122"/>
                <a:cs typeface="Calibri" pitchFamily="34" charset="-120"/>
              </a:rPr>
              <a:t>2 · HET REGLEMENT BESLIST</a:t>
            </a:r>
            <a:endParaRPr lang="en-US" sz="1100" dirty="0"/>
          </a:p>
        </p:txBody>
      </p:sp>
      <p:sp>
        <p:nvSpPr>
          <p:cNvPr id="5" name="Text 2"/>
          <p:cNvSpPr/>
          <p:nvPr/>
        </p:nvSpPr>
        <p:spPr>
          <a:xfrm>
            <a:off x="1188720" y="713232"/>
            <a:ext cx="8732520" cy="640080"/>
          </a:xfrm>
          <a:prstGeom prst="rect">
            <a:avLst/>
          </a:prstGeom>
          <a:noFill/>
          <a:ln/>
        </p:spPr>
        <p:txBody>
          <a:bodyPr wrap="square" lIns="0" tIns="0" rIns="0" bIns="0" rtlCol="0" anchor="ctr"/>
          <a:lstStyle/>
          <a:p>
            <a:pPr marL="0" indent="0">
              <a:buNone/>
            </a:pPr>
            <a:r>
              <a:rPr lang="en-US" sz="2300" b="1" dirty="0">
                <a:solidFill>
                  <a:srgbClr val="1B2E34"/>
                </a:solidFill>
                <a:latin typeface="Cambria" pitchFamily="34" charset="0"/>
                <a:ea typeface="Cambria" pitchFamily="34" charset="-122"/>
                <a:cs typeface="Cambria" pitchFamily="34" charset="-120"/>
              </a:rPr>
              <a:t>Hetzelfde besluit, ander modelreglement, andere uitkomst</a:t>
            </a:r>
            <a:endParaRPr lang="en-US" sz="2300" dirty="0"/>
          </a:p>
        </p:txBody>
      </p:sp>
      <p:pic>
        <p:nvPicPr>
          <p:cNvPr id="6" name="Image 1" descr="preencoded.png"/>
          <p:cNvPicPr>
            <a:picLocks noChangeAspect="1"/>
          </p:cNvPicPr>
          <p:nvPr/>
        </p:nvPicPr>
        <p:blipFill>
          <a:blip r:embed="rId4"/>
          <a:stretch>
            <a:fillRect/>
          </a:stretch>
        </p:blipFill>
        <p:spPr>
          <a:xfrm>
            <a:off x="10076688" y="402336"/>
            <a:ext cx="1554480" cy="662044"/>
          </a:xfrm>
          <a:prstGeom prst="rect">
            <a:avLst/>
          </a:prstGeom>
        </p:spPr>
      </p:pic>
      <p:sp>
        <p:nvSpPr>
          <p:cNvPr id="7" name="Shape 3"/>
          <p:cNvSpPr/>
          <p:nvPr/>
        </p:nvSpPr>
        <p:spPr>
          <a:xfrm>
            <a:off x="502920" y="1645920"/>
            <a:ext cx="5532120" cy="2697480"/>
          </a:xfrm>
          <a:prstGeom prst="roundRect">
            <a:avLst>
              <a:gd name="adj" fmla="val 3390"/>
            </a:avLst>
          </a:prstGeom>
          <a:solidFill>
            <a:srgbClr val="F8EDE9"/>
          </a:solidFill>
          <a:ln/>
          <a:effectLst>
            <a:outerShdw blurRad="88900" dist="38100" dir="5400000" algn="bl" rotWithShape="0">
              <a:srgbClr val="000000">
                <a:alpha val="13000"/>
              </a:srgbClr>
            </a:outerShdw>
          </a:effectLst>
        </p:spPr>
      </p:sp>
      <p:sp>
        <p:nvSpPr>
          <p:cNvPr id="8" name="Text 4"/>
          <p:cNvSpPr/>
          <p:nvPr/>
        </p:nvSpPr>
        <p:spPr>
          <a:xfrm>
            <a:off x="777240" y="1828800"/>
            <a:ext cx="5029200" cy="365760"/>
          </a:xfrm>
          <a:prstGeom prst="rect">
            <a:avLst/>
          </a:prstGeom>
          <a:noFill/>
          <a:ln/>
        </p:spPr>
        <p:txBody>
          <a:bodyPr wrap="square" lIns="0" tIns="0" rIns="0" bIns="0" rtlCol="0" anchor="ctr"/>
          <a:lstStyle/>
          <a:p>
            <a:pPr marL="0" indent="0">
              <a:buNone/>
            </a:pPr>
            <a:r>
              <a:rPr lang="en-US" sz="1550" b="1" dirty="0">
                <a:solidFill>
                  <a:srgbClr val="BE4A33"/>
                </a:solidFill>
                <a:latin typeface="Cambria" pitchFamily="34" charset="0"/>
                <a:ea typeface="Cambria" pitchFamily="34" charset="-122"/>
                <a:cs typeface="Cambria" pitchFamily="34" charset="-120"/>
              </a:rPr>
              <a:t>Modelreglement 1992 en ouder</a:t>
            </a:r>
            <a:endParaRPr lang="en-US" sz="1550" dirty="0"/>
          </a:p>
        </p:txBody>
      </p:sp>
      <p:sp>
        <p:nvSpPr>
          <p:cNvPr id="9" name="Text 5"/>
          <p:cNvSpPr/>
          <p:nvPr/>
        </p:nvSpPr>
        <p:spPr>
          <a:xfrm>
            <a:off x="777240" y="2240280"/>
            <a:ext cx="5029200" cy="1920240"/>
          </a:xfrm>
          <a:prstGeom prst="rect">
            <a:avLst/>
          </a:prstGeom>
          <a:noFill/>
          <a:ln/>
        </p:spPr>
        <p:txBody>
          <a:bodyPr wrap="square" lIns="0" tIns="0" rIns="0" bIns="0" rtlCol="0" anchor="t"/>
          <a:lstStyle/>
          <a:p>
            <a:pPr marL="0" indent="0">
              <a:lnSpc>
                <a:spcPct val="118000"/>
              </a:lnSpc>
              <a:spcAft>
                <a:spcPts val="700"/>
              </a:spcAft>
              <a:buNone/>
            </a:pPr>
            <a:r>
              <a:rPr lang="en-US" sz="1250" dirty="0">
                <a:solidFill>
                  <a:srgbClr val="1B2E34"/>
                </a:solidFill>
                <a:latin typeface="Calibri" pitchFamily="34" charset="0"/>
                <a:ea typeface="Calibri" pitchFamily="34" charset="-122"/>
                <a:cs typeface="Calibri" pitchFamily="34" charset="-120"/>
              </a:rPr>
              <a:t>Veel installaties en leidingen gelden als privé. Voor ingrijpende maatregelen is een aktewijziging vrijwel altijd nodig.</a:t>
            </a:r>
            <a:endParaRPr lang="en-US" sz="1250" dirty="0"/>
          </a:p>
          <a:p>
            <a:pPr marL="0" indent="0">
              <a:lnSpc>
                <a:spcPct val="118000"/>
              </a:lnSpc>
              <a:buNone/>
            </a:pPr>
            <a:r>
              <a:rPr lang="en-US" sz="1250" i="1" dirty="0">
                <a:solidFill>
                  <a:srgbClr val="BE4A33"/>
                </a:solidFill>
                <a:latin typeface="Calibri" pitchFamily="34" charset="0"/>
                <a:ea typeface="Calibri" pitchFamily="34" charset="-122"/>
                <a:cs typeface="Calibri" pitchFamily="34" charset="-120"/>
              </a:rPr>
              <a:t>Dominant in oudere bouw — precies waar de isolatieopgave het grootst is.</a:t>
            </a:r>
            <a:endParaRPr lang="en-US" sz="1250" dirty="0"/>
          </a:p>
        </p:txBody>
      </p:sp>
      <p:sp>
        <p:nvSpPr>
          <p:cNvPr id="10" name="Shape 6"/>
          <p:cNvSpPr/>
          <p:nvPr/>
        </p:nvSpPr>
        <p:spPr>
          <a:xfrm>
            <a:off x="6126480" y="1645920"/>
            <a:ext cx="5532120" cy="2697480"/>
          </a:xfrm>
          <a:prstGeom prst="roundRect">
            <a:avLst>
              <a:gd name="adj" fmla="val 3390"/>
            </a:avLst>
          </a:prstGeom>
          <a:solidFill>
            <a:srgbClr val="EBF3EF"/>
          </a:solidFill>
          <a:ln/>
          <a:effectLst>
            <a:outerShdw blurRad="88900" dist="38100" dir="5400000" algn="bl" rotWithShape="0">
              <a:srgbClr val="000000">
                <a:alpha val="13000"/>
              </a:srgbClr>
            </a:outerShdw>
          </a:effectLst>
        </p:spPr>
      </p:sp>
      <p:sp>
        <p:nvSpPr>
          <p:cNvPr id="11" name="Text 7"/>
          <p:cNvSpPr/>
          <p:nvPr/>
        </p:nvSpPr>
        <p:spPr>
          <a:xfrm>
            <a:off x="6400800" y="1828800"/>
            <a:ext cx="5029200" cy="365760"/>
          </a:xfrm>
          <a:prstGeom prst="rect">
            <a:avLst/>
          </a:prstGeom>
          <a:noFill/>
          <a:ln/>
        </p:spPr>
        <p:txBody>
          <a:bodyPr wrap="square" lIns="0" tIns="0" rIns="0" bIns="0" rtlCol="0" anchor="ctr"/>
          <a:lstStyle/>
          <a:p>
            <a:pPr marL="0" indent="0">
              <a:buNone/>
            </a:pPr>
            <a:r>
              <a:rPr lang="en-US" sz="1550" b="1" dirty="0">
                <a:solidFill>
                  <a:srgbClr val="3E8E7E"/>
                </a:solidFill>
                <a:latin typeface="Cambria" pitchFamily="34" charset="0"/>
                <a:ea typeface="Cambria" pitchFamily="34" charset="-122"/>
                <a:cs typeface="Cambria" pitchFamily="34" charset="-120"/>
              </a:rPr>
              <a:t>Modelreglement 2006 en recenter</a:t>
            </a:r>
            <a:endParaRPr lang="en-US" sz="1550" dirty="0"/>
          </a:p>
        </p:txBody>
      </p:sp>
      <p:sp>
        <p:nvSpPr>
          <p:cNvPr id="12" name="Text 8"/>
          <p:cNvSpPr/>
          <p:nvPr/>
        </p:nvSpPr>
        <p:spPr>
          <a:xfrm>
            <a:off x="6400800" y="2240280"/>
            <a:ext cx="5029200" cy="1920240"/>
          </a:xfrm>
          <a:prstGeom prst="rect">
            <a:avLst/>
          </a:prstGeom>
          <a:noFill/>
          <a:ln/>
        </p:spPr>
        <p:txBody>
          <a:bodyPr wrap="square" lIns="0" tIns="0" rIns="0" bIns="0" rtlCol="0" anchor="t"/>
          <a:lstStyle/>
          <a:p>
            <a:pPr marL="0" indent="0">
              <a:lnSpc>
                <a:spcPct val="118000"/>
              </a:lnSpc>
              <a:spcAft>
                <a:spcPts val="700"/>
              </a:spcAft>
              <a:buNone/>
            </a:pPr>
            <a:r>
              <a:rPr lang="en-US" sz="1250" dirty="0">
                <a:solidFill>
                  <a:srgbClr val="1B2E34"/>
                </a:solidFill>
                <a:latin typeface="Calibri" pitchFamily="34" charset="0"/>
                <a:ea typeface="Calibri" pitchFamily="34" charset="-122"/>
                <a:cs typeface="Calibri" pitchFamily="34" charset="-120"/>
              </a:rPr>
              <a:t>Meer flexibiliteit; vaker gemeenschappelijk eigendom, dus een makkelijker besluitvormingspad. Een aktewijziging is hier vaker níet nodig.</a:t>
            </a:r>
            <a:endParaRPr lang="en-US" sz="1250" dirty="0"/>
          </a:p>
          <a:p>
            <a:pPr marL="0" indent="0">
              <a:lnSpc>
                <a:spcPct val="118000"/>
              </a:lnSpc>
              <a:buNone/>
            </a:pPr>
            <a:r>
              <a:rPr lang="en-US" sz="1250" i="1" dirty="0">
                <a:solidFill>
                  <a:srgbClr val="3E8E7E"/>
                </a:solidFill>
                <a:latin typeface="Calibri" pitchFamily="34" charset="0"/>
                <a:ea typeface="Calibri" pitchFamily="34" charset="-122"/>
                <a:cs typeface="Calibri" pitchFamily="34" charset="-120"/>
              </a:rPr>
              <a:t>Maar ook hier kan de individuele akte afwijken — het reglement is een vertrekpunt, geen garantie.</a:t>
            </a:r>
            <a:endParaRPr lang="en-US" sz="1250" dirty="0"/>
          </a:p>
        </p:txBody>
      </p:sp>
      <p:sp>
        <p:nvSpPr>
          <p:cNvPr id="13" name="Shape 9"/>
          <p:cNvSpPr/>
          <p:nvPr/>
        </p:nvSpPr>
        <p:spPr>
          <a:xfrm>
            <a:off x="502920" y="4526280"/>
            <a:ext cx="11155680" cy="1645920"/>
          </a:xfrm>
          <a:prstGeom prst="roundRect">
            <a:avLst>
              <a:gd name="adj" fmla="val 5556"/>
            </a:avLst>
          </a:prstGeom>
          <a:solidFill>
            <a:srgbClr val="0B3540"/>
          </a:solidFill>
          <a:ln/>
          <a:effectLst>
            <a:outerShdw blurRad="88900" dist="38100" dir="5400000" algn="bl" rotWithShape="0">
              <a:srgbClr val="000000">
                <a:alpha val="13000"/>
              </a:srgbClr>
            </a:outerShdw>
          </a:effectLst>
        </p:spPr>
      </p:sp>
      <p:sp>
        <p:nvSpPr>
          <p:cNvPr id="14" name="Shape 10"/>
          <p:cNvSpPr/>
          <p:nvPr/>
        </p:nvSpPr>
        <p:spPr>
          <a:xfrm>
            <a:off x="777240" y="4892040"/>
            <a:ext cx="868680" cy="868680"/>
          </a:xfrm>
          <a:prstGeom prst="ellipse">
            <a:avLst/>
          </a:prstGeom>
          <a:solidFill>
            <a:srgbClr val="E0922F"/>
          </a:solidFill>
          <a:ln/>
        </p:spPr>
      </p:sp>
      <p:pic>
        <p:nvPicPr>
          <p:cNvPr id="15" name="Image 2" descr="preencoded.png"/>
          <p:cNvPicPr>
            <a:picLocks noChangeAspect="1"/>
          </p:cNvPicPr>
          <p:nvPr/>
        </p:nvPicPr>
        <p:blipFill>
          <a:blip r:embed="rId5"/>
          <a:stretch>
            <a:fillRect/>
          </a:stretch>
        </p:blipFill>
        <p:spPr>
          <a:xfrm>
            <a:off x="1033272" y="5148072"/>
            <a:ext cx="356616" cy="356616"/>
          </a:xfrm>
          <a:prstGeom prst="rect">
            <a:avLst/>
          </a:prstGeom>
        </p:spPr>
      </p:pic>
      <p:sp>
        <p:nvSpPr>
          <p:cNvPr id="16" name="Text 11"/>
          <p:cNvSpPr/>
          <p:nvPr/>
        </p:nvSpPr>
        <p:spPr>
          <a:xfrm>
            <a:off x="1828800" y="4663440"/>
            <a:ext cx="9601200" cy="1371600"/>
          </a:xfrm>
          <a:prstGeom prst="rect">
            <a:avLst/>
          </a:prstGeom>
          <a:noFill/>
          <a:ln/>
        </p:spPr>
        <p:txBody>
          <a:bodyPr wrap="square" lIns="0" tIns="0" rIns="0" bIns="0" rtlCol="0" anchor="ctr"/>
          <a:lstStyle/>
          <a:p>
            <a:pPr marL="0" indent="0">
              <a:lnSpc>
                <a:spcPct val="116000"/>
              </a:lnSpc>
              <a:buNone/>
            </a:pPr>
            <a:r>
              <a:rPr lang="en-US" sz="1300" b="1" dirty="0">
                <a:solidFill>
                  <a:srgbClr val="E0922F"/>
                </a:solidFill>
                <a:latin typeface="Calibri" pitchFamily="34" charset="0"/>
                <a:ea typeface="Calibri" pitchFamily="34" charset="-122"/>
                <a:cs typeface="Calibri" pitchFamily="34" charset="-120"/>
              </a:rPr>
              <a:t>Twee Amsterdamse uitspraken uit 2025 over rookgasafvoeren:  </a:t>
            </a:r>
            <a:r>
              <a:rPr lang="en-US" sz="1300" dirty="0">
                <a:solidFill>
                  <a:srgbClr val="DCEAEC"/>
                </a:solidFill>
                <a:latin typeface="Calibri" pitchFamily="34" charset="0"/>
                <a:ea typeface="Calibri" pitchFamily="34" charset="-122"/>
                <a:cs typeface="Calibri" pitchFamily="34" charset="-120"/>
              </a:rPr>
              <a:t>onder Modelreglement 1992 (Rechtbank Amsterdam, 9-10-2025) privé — het VvE-besluit werd daarom nietig verklaard; onder Modelreglement 2006 (Gerechtshof Amsterdam, 25-11-2025) toestemming tot gemeenschappelijk maken, met een veel lichter pad. Kortom: eerst de akte kennen, dan pas plannen.</a:t>
            </a:r>
            <a:endParaRPr lang="en-US" sz="1300" dirty="0"/>
          </a:p>
        </p:txBody>
      </p:sp>
      <p:sp>
        <p:nvSpPr>
          <p:cNvPr id="17" name="Text 12"/>
          <p:cNvSpPr/>
          <p:nvPr/>
        </p:nvSpPr>
        <p:spPr>
          <a:xfrm>
            <a:off x="502920" y="6473952"/>
            <a:ext cx="7315200" cy="274320"/>
          </a:xfrm>
          <a:prstGeom prst="rect">
            <a:avLst/>
          </a:prstGeom>
          <a:noFill/>
          <a:ln/>
        </p:spPr>
        <p:txBody>
          <a:bodyPr wrap="square" lIns="0" tIns="0" rIns="0" bIns="0" rtlCol="0" anchor="ctr"/>
          <a:lstStyle/>
          <a:p>
            <a:pPr marL="0" indent="0" algn="l">
              <a:buNone/>
            </a:pPr>
            <a:r>
              <a:rPr lang="en-US" sz="900" dirty="0">
                <a:solidFill>
                  <a:srgbClr val="5E7178"/>
                </a:solidFill>
                <a:latin typeface="Calibri" pitchFamily="34" charset="0"/>
                <a:ea typeface="Calibri" pitchFamily="34" charset="-122"/>
                <a:cs typeface="Calibri" pitchFamily="34" charset="-120"/>
              </a:rPr>
              <a:t>VvENET  ·  werksessie 'Door de helft'  ·  29 juni 2026</a:t>
            </a:r>
            <a:endParaRPr lang="en-US" sz="900" dirty="0"/>
          </a:p>
        </p:txBody>
      </p:sp>
      <p:sp>
        <p:nvSpPr>
          <p:cNvPr id="18" name="Text 13"/>
          <p:cNvSpPr/>
          <p:nvPr/>
        </p:nvSpPr>
        <p:spPr>
          <a:xfrm>
            <a:off x="11247120" y="6473952"/>
            <a:ext cx="411480" cy="274320"/>
          </a:xfrm>
          <a:prstGeom prst="rect">
            <a:avLst/>
          </a:prstGeom>
          <a:noFill/>
          <a:ln/>
        </p:spPr>
        <p:txBody>
          <a:bodyPr wrap="square" lIns="0" tIns="0" rIns="0" bIns="0" rtlCol="0" anchor="ctr"/>
          <a:lstStyle/>
          <a:p>
            <a:pPr marL="0" indent="0" algn="r">
              <a:buNone/>
            </a:pPr>
            <a:r>
              <a:rPr lang="en-US" sz="900" dirty="0">
                <a:solidFill>
                  <a:srgbClr val="5E7178"/>
                </a:solidFill>
                <a:latin typeface="Calibri" pitchFamily="34" charset="0"/>
                <a:ea typeface="Calibri" pitchFamily="34" charset="-122"/>
                <a:cs typeface="Calibri" pitchFamily="34" charset="-120"/>
              </a:rPr>
              <a:t>10</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502920" y="457200"/>
            <a:ext cx="566928" cy="566928"/>
          </a:xfrm>
          <a:prstGeom prst="ellipse">
            <a:avLst/>
          </a:prstGeom>
          <a:solidFill>
            <a:srgbClr val="EEF5F6"/>
          </a:solidFill>
          <a:ln/>
        </p:spPr>
      </p:sp>
      <p:pic>
        <p:nvPicPr>
          <p:cNvPr id="3" name="Image 0" descr="preencoded.png"/>
          <p:cNvPicPr>
            <a:picLocks noChangeAspect="1"/>
          </p:cNvPicPr>
          <p:nvPr/>
        </p:nvPicPr>
        <p:blipFill>
          <a:blip r:embed="rId3"/>
          <a:stretch>
            <a:fillRect/>
          </a:stretch>
        </p:blipFill>
        <p:spPr>
          <a:xfrm>
            <a:off x="640080" y="594360"/>
            <a:ext cx="292608" cy="292608"/>
          </a:xfrm>
          <a:prstGeom prst="rect">
            <a:avLst/>
          </a:prstGeom>
        </p:spPr>
      </p:pic>
      <p:sp>
        <p:nvSpPr>
          <p:cNvPr id="4" name="Text 1"/>
          <p:cNvSpPr/>
          <p:nvPr/>
        </p:nvSpPr>
        <p:spPr>
          <a:xfrm>
            <a:off x="1207008" y="457200"/>
            <a:ext cx="8503920" cy="274320"/>
          </a:xfrm>
          <a:prstGeom prst="rect">
            <a:avLst/>
          </a:prstGeom>
          <a:noFill/>
          <a:ln/>
        </p:spPr>
        <p:txBody>
          <a:bodyPr wrap="square" lIns="0" tIns="0" rIns="0" bIns="0" rtlCol="0" anchor="ctr"/>
          <a:lstStyle/>
          <a:p>
            <a:pPr marL="0" indent="0">
              <a:buNone/>
            </a:pPr>
            <a:r>
              <a:rPr lang="en-US" sz="1100" b="1" kern="0" spc="200" dirty="0">
                <a:solidFill>
                  <a:srgbClr val="0E7C86"/>
                </a:solidFill>
                <a:latin typeface="Calibri" pitchFamily="34" charset="0"/>
                <a:ea typeface="Calibri" pitchFamily="34" charset="-122"/>
                <a:cs typeface="Calibri" pitchFamily="34" charset="-120"/>
              </a:rPr>
              <a:t>2 · BESLUITEN &amp; RISICO</a:t>
            </a:r>
            <a:endParaRPr lang="en-US" sz="1100" dirty="0"/>
          </a:p>
        </p:txBody>
      </p:sp>
      <p:sp>
        <p:nvSpPr>
          <p:cNvPr id="5" name="Text 2"/>
          <p:cNvSpPr/>
          <p:nvPr/>
        </p:nvSpPr>
        <p:spPr>
          <a:xfrm>
            <a:off x="1188720" y="713232"/>
            <a:ext cx="8732520" cy="640080"/>
          </a:xfrm>
          <a:prstGeom prst="rect">
            <a:avLst/>
          </a:prstGeom>
          <a:noFill/>
          <a:ln/>
        </p:spPr>
        <p:txBody>
          <a:bodyPr wrap="square" lIns="0" tIns="0" rIns="0" bIns="0" rtlCol="0" anchor="ctr"/>
          <a:lstStyle/>
          <a:p>
            <a:pPr marL="0" indent="0">
              <a:buNone/>
            </a:pPr>
            <a:r>
              <a:rPr lang="en-US" sz="2300" b="1" dirty="0">
                <a:solidFill>
                  <a:srgbClr val="1B2E34"/>
                </a:solidFill>
                <a:latin typeface="Cambria" pitchFamily="34" charset="0"/>
                <a:ea typeface="Cambria" pitchFamily="34" charset="-122"/>
                <a:cs typeface="Cambria" pitchFamily="34" charset="-120"/>
              </a:rPr>
              <a:t>Besluitvorming — en de nietigheid die geen vervaltermijn kent</a:t>
            </a:r>
            <a:endParaRPr lang="en-US" sz="2300" dirty="0"/>
          </a:p>
        </p:txBody>
      </p:sp>
      <p:pic>
        <p:nvPicPr>
          <p:cNvPr id="6" name="Image 1" descr="preencoded.png"/>
          <p:cNvPicPr>
            <a:picLocks noChangeAspect="1"/>
          </p:cNvPicPr>
          <p:nvPr/>
        </p:nvPicPr>
        <p:blipFill>
          <a:blip r:embed="rId4"/>
          <a:stretch>
            <a:fillRect/>
          </a:stretch>
        </p:blipFill>
        <p:spPr>
          <a:xfrm>
            <a:off x="10076688" y="402336"/>
            <a:ext cx="1554480" cy="662044"/>
          </a:xfrm>
          <a:prstGeom prst="rect">
            <a:avLst/>
          </a:prstGeom>
        </p:spPr>
      </p:pic>
      <p:sp>
        <p:nvSpPr>
          <p:cNvPr id="7" name="Text 3"/>
          <p:cNvSpPr/>
          <p:nvPr/>
        </p:nvSpPr>
        <p:spPr>
          <a:xfrm>
            <a:off x="502920" y="1554480"/>
            <a:ext cx="5486400" cy="320040"/>
          </a:xfrm>
          <a:prstGeom prst="rect">
            <a:avLst/>
          </a:prstGeom>
          <a:noFill/>
          <a:ln/>
        </p:spPr>
        <p:txBody>
          <a:bodyPr wrap="square" lIns="0" tIns="0" rIns="0" bIns="0" rtlCol="0" anchor="ctr"/>
          <a:lstStyle/>
          <a:p>
            <a:pPr marL="0" indent="0">
              <a:buNone/>
            </a:pPr>
            <a:r>
              <a:rPr lang="en-US" sz="1500" b="1" dirty="0">
                <a:solidFill>
                  <a:srgbClr val="1B2E34"/>
                </a:solidFill>
                <a:latin typeface="Cambria" pitchFamily="34" charset="0"/>
                <a:ea typeface="Cambria" pitchFamily="34" charset="-122"/>
                <a:cs typeface="Cambria" pitchFamily="34" charset="-120"/>
              </a:rPr>
              <a:t>Welke meerderheid is nodig?</a:t>
            </a:r>
            <a:endParaRPr lang="en-US" sz="1500" dirty="0"/>
          </a:p>
        </p:txBody>
      </p:sp>
      <p:sp>
        <p:nvSpPr>
          <p:cNvPr id="8" name="Shape 4"/>
          <p:cNvSpPr/>
          <p:nvPr/>
        </p:nvSpPr>
        <p:spPr>
          <a:xfrm>
            <a:off x="502920" y="1965960"/>
            <a:ext cx="5897880" cy="1078992"/>
          </a:xfrm>
          <a:prstGeom prst="roundRect">
            <a:avLst>
              <a:gd name="adj" fmla="val 5932"/>
            </a:avLst>
          </a:prstGeom>
          <a:solidFill>
            <a:srgbClr val="EEF5F6"/>
          </a:solidFill>
          <a:ln/>
        </p:spPr>
      </p:sp>
      <p:sp>
        <p:nvSpPr>
          <p:cNvPr id="9" name="Shape 5"/>
          <p:cNvSpPr/>
          <p:nvPr/>
        </p:nvSpPr>
        <p:spPr>
          <a:xfrm>
            <a:off x="713232" y="2331720"/>
            <a:ext cx="310896" cy="310896"/>
          </a:xfrm>
          <a:prstGeom prst="ellipse">
            <a:avLst/>
          </a:prstGeom>
          <a:solidFill>
            <a:srgbClr val="3E8E7E"/>
          </a:solidFill>
          <a:ln/>
        </p:spPr>
      </p:sp>
      <p:sp>
        <p:nvSpPr>
          <p:cNvPr id="10" name="Text 6"/>
          <p:cNvSpPr/>
          <p:nvPr/>
        </p:nvSpPr>
        <p:spPr>
          <a:xfrm>
            <a:off x="1170432" y="2084832"/>
            <a:ext cx="5074920" cy="365760"/>
          </a:xfrm>
          <a:prstGeom prst="rect">
            <a:avLst/>
          </a:prstGeom>
          <a:noFill/>
          <a:ln/>
        </p:spPr>
        <p:txBody>
          <a:bodyPr wrap="square" lIns="0" tIns="0" rIns="0" bIns="0" rtlCol="0" anchor="ctr"/>
          <a:lstStyle/>
          <a:p>
            <a:pPr marL="0" indent="0">
              <a:buNone/>
            </a:pPr>
            <a:r>
              <a:rPr lang="en-US" sz="1300" b="1" dirty="0">
                <a:solidFill>
                  <a:srgbClr val="1B2E34"/>
                </a:solidFill>
                <a:latin typeface="Cambria" pitchFamily="34" charset="0"/>
                <a:ea typeface="Cambria" pitchFamily="34" charset="-122"/>
                <a:cs typeface="Cambria" pitchFamily="34" charset="-120"/>
              </a:rPr>
              <a:t>Gewoon onderhoud / kleine besluiten</a:t>
            </a:r>
            <a:endParaRPr lang="en-US" sz="1300" dirty="0"/>
          </a:p>
        </p:txBody>
      </p:sp>
      <p:sp>
        <p:nvSpPr>
          <p:cNvPr id="11" name="Text 7"/>
          <p:cNvSpPr/>
          <p:nvPr/>
        </p:nvSpPr>
        <p:spPr>
          <a:xfrm>
            <a:off x="1170432" y="2441448"/>
            <a:ext cx="5120640" cy="548640"/>
          </a:xfrm>
          <a:prstGeom prst="rect">
            <a:avLst/>
          </a:prstGeom>
          <a:noFill/>
          <a:ln/>
        </p:spPr>
        <p:txBody>
          <a:bodyPr wrap="square" lIns="0" tIns="0" rIns="0" bIns="0" rtlCol="0" anchor="t"/>
          <a:lstStyle/>
          <a:p>
            <a:pPr marL="0" indent="0">
              <a:lnSpc>
                <a:spcPct val="108000"/>
              </a:lnSpc>
              <a:buNone/>
            </a:pPr>
            <a:r>
              <a:rPr lang="en-US" sz="1150" dirty="0">
                <a:solidFill>
                  <a:srgbClr val="1B2E34"/>
                </a:solidFill>
                <a:latin typeface="Calibri" pitchFamily="34" charset="0"/>
                <a:ea typeface="Calibri" pitchFamily="34" charset="-122"/>
                <a:cs typeface="Calibri" pitchFamily="34" charset="-120"/>
              </a:rPr>
              <a:t>Gewone meerderheid in de vergadering, mits quorum</a:t>
            </a:r>
            <a:endParaRPr lang="en-US" sz="1150" dirty="0"/>
          </a:p>
        </p:txBody>
      </p:sp>
      <p:sp>
        <p:nvSpPr>
          <p:cNvPr id="12" name="Shape 8"/>
          <p:cNvSpPr/>
          <p:nvPr/>
        </p:nvSpPr>
        <p:spPr>
          <a:xfrm>
            <a:off x="502920" y="3172968"/>
            <a:ext cx="5897880" cy="1078992"/>
          </a:xfrm>
          <a:prstGeom prst="roundRect">
            <a:avLst>
              <a:gd name="adj" fmla="val 5932"/>
            </a:avLst>
          </a:prstGeom>
          <a:solidFill>
            <a:srgbClr val="EEF5F6"/>
          </a:solidFill>
          <a:ln/>
        </p:spPr>
      </p:sp>
      <p:sp>
        <p:nvSpPr>
          <p:cNvPr id="13" name="Shape 9"/>
          <p:cNvSpPr/>
          <p:nvPr/>
        </p:nvSpPr>
        <p:spPr>
          <a:xfrm>
            <a:off x="713232" y="3538728"/>
            <a:ext cx="310896" cy="310896"/>
          </a:xfrm>
          <a:prstGeom prst="ellipse">
            <a:avLst/>
          </a:prstGeom>
          <a:solidFill>
            <a:srgbClr val="E0922F"/>
          </a:solidFill>
          <a:ln/>
        </p:spPr>
      </p:sp>
      <p:sp>
        <p:nvSpPr>
          <p:cNvPr id="14" name="Text 10"/>
          <p:cNvSpPr/>
          <p:nvPr/>
        </p:nvSpPr>
        <p:spPr>
          <a:xfrm>
            <a:off x="1170432" y="3291840"/>
            <a:ext cx="5074920" cy="365760"/>
          </a:xfrm>
          <a:prstGeom prst="rect">
            <a:avLst/>
          </a:prstGeom>
          <a:noFill/>
          <a:ln/>
        </p:spPr>
        <p:txBody>
          <a:bodyPr wrap="square" lIns="0" tIns="0" rIns="0" bIns="0" rtlCol="0" anchor="ctr"/>
          <a:lstStyle/>
          <a:p>
            <a:pPr marL="0" indent="0">
              <a:buNone/>
            </a:pPr>
            <a:r>
              <a:rPr lang="en-US" sz="1300" b="1" dirty="0">
                <a:solidFill>
                  <a:srgbClr val="1B2E34"/>
                </a:solidFill>
                <a:latin typeface="Cambria" pitchFamily="34" charset="0"/>
                <a:ea typeface="Cambria" pitchFamily="34" charset="-122"/>
                <a:cs typeface="Cambria" pitchFamily="34" charset="-120"/>
              </a:rPr>
              <a:t>Grotere ingrepen / nieuwe installaties</a:t>
            </a:r>
            <a:endParaRPr lang="en-US" sz="1300" dirty="0"/>
          </a:p>
        </p:txBody>
      </p:sp>
      <p:sp>
        <p:nvSpPr>
          <p:cNvPr id="15" name="Text 11"/>
          <p:cNvSpPr/>
          <p:nvPr/>
        </p:nvSpPr>
        <p:spPr>
          <a:xfrm>
            <a:off x="1170432" y="3648456"/>
            <a:ext cx="5120640" cy="548640"/>
          </a:xfrm>
          <a:prstGeom prst="rect">
            <a:avLst/>
          </a:prstGeom>
          <a:noFill/>
          <a:ln/>
        </p:spPr>
        <p:txBody>
          <a:bodyPr wrap="square" lIns="0" tIns="0" rIns="0" bIns="0" rtlCol="0" anchor="t"/>
          <a:lstStyle/>
          <a:p>
            <a:pPr marL="0" indent="0">
              <a:lnSpc>
                <a:spcPct val="108000"/>
              </a:lnSpc>
              <a:buNone/>
            </a:pPr>
            <a:r>
              <a:rPr lang="en-US" sz="1150" dirty="0">
                <a:solidFill>
                  <a:srgbClr val="1B2E34"/>
                </a:solidFill>
                <a:latin typeface="Calibri" pitchFamily="34" charset="0"/>
                <a:ea typeface="Calibri" pitchFamily="34" charset="-122"/>
                <a:cs typeface="Calibri" pitchFamily="34" charset="-120"/>
              </a:rPr>
              <a:t>Gekwalificeerde meerderheid: ⅔ of ⅘, afhankelijk van het reglement</a:t>
            </a:r>
            <a:endParaRPr lang="en-US" sz="1150" dirty="0"/>
          </a:p>
        </p:txBody>
      </p:sp>
      <p:sp>
        <p:nvSpPr>
          <p:cNvPr id="16" name="Shape 12"/>
          <p:cNvSpPr/>
          <p:nvPr/>
        </p:nvSpPr>
        <p:spPr>
          <a:xfrm>
            <a:off x="502920" y="4379976"/>
            <a:ext cx="5897880" cy="1078992"/>
          </a:xfrm>
          <a:prstGeom prst="roundRect">
            <a:avLst>
              <a:gd name="adj" fmla="val 5932"/>
            </a:avLst>
          </a:prstGeom>
          <a:solidFill>
            <a:srgbClr val="EEF5F6"/>
          </a:solidFill>
          <a:ln/>
        </p:spPr>
      </p:sp>
      <p:sp>
        <p:nvSpPr>
          <p:cNvPr id="17" name="Shape 13"/>
          <p:cNvSpPr/>
          <p:nvPr/>
        </p:nvSpPr>
        <p:spPr>
          <a:xfrm>
            <a:off x="713232" y="4745736"/>
            <a:ext cx="310896" cy="310896"/>
          </a:xfrm>
          <a:prstGeom prst="ellipse">
            <a:avLst/>
          </a:prstGeom>
          <a:solidFill>
            <a:srgbClr val="BE4A33"/>
          </a:solidFill>
          <a:ln/>
        </p:spPr>
      </p:sp>
      <p:sp>
        <p:nvSpPr>
          <p:cNvPr id="18" name="Text 14"/>
          <p:cNvSpPr/>
          <p:nvPr/>
        </p:nvSpPr>
        <p:spPr>
          <a:xfrm>
            <a:off x="1170432" y="4498848"/>
            <a:ext cx="5074920" cy="365760"/>
          </a:xfrm>
          <a:prstGeom prst="rect">
            <a:avLst/>
          </a:prstGeom>
          <a:noFill/>
          <a:ln/>
        </p:spPr>
        <p:txBody>
          <a:bodyPr wrap="square" lIns="0" tIns="0" rIns="0" bIns="0" rtlCol="0" anchor="ctr"/>
          <a:lstStyle/>
          <a:p>
            <a:pPr marL="0" indent="0">
              <a:buNone/>
            </a:pPr>
            <a:r>
              <a:rPr lang="en-US" sz="1300" b="1" dirty="0">
                <a:solidFill>
                  <a:srgbClr val="1B2E34"/>
                </a:solidFill>
                <a:latin typeface="Cambria" pitchFamily="34" charset="0"/>
                <a:ea typeface="Cambria" pitchFamily="34" charset="-122"/>
                <a:cs typeface="Cambria" pitchFamily="34" charset="-120"/>
              </a:rPr>
              <a:t>Wijziging van de splitsingsakte</a:t>
            </a:r>
            <a:endParaRPr lang="en-US" sz="1300" dirty="0"/>
          </a:p>
        </p:txBody>
      </p:sp>
      <p:sp>
        <p:nvSpPr>
          <p:cNvPr id="19" name="Text 15"/>
          <p:cNvSpPr/>
          <p:nvPr/>
        </p:nvSpPr>
        <p:spPr>
          <a:xfrm>
            <a:off x="1170432" y="4855464"/>
            <a:ext cx="5120640" cy="548640"/>
          </a:xfrm>
          <a:prstGeom prst="rect">
            <a:avLst/>
          </a:prstGeom>
          <a:noFill/>
          <a:ln/>
        </p:spPr>
        <p:txBody>
          <a:bodyPr wrap="square" lIns="0" tIns="0" rIns="0" bIns="0" rtlCol="0" anchor="t"/>
          <a:lstStyle/>
          <a:p>
            <a:pPr marL="0" indent="0">
              <a:lnSpc>
                <a:spcPct val="108000"/>
              </a:lnSpc>
              <a:buNone/>
            </a:pPr>
            <a:r>
              <a:rPr lang="en-US" sz="1150" dirty="0">
                <a:solidFill>
                  <a:srgbClr val="1B2E34"/>
                </a:solidFill>
                <a:latin typeface="Calibri" pitchFamily="34" charset="0"/>
                <a:ea typeface="Calibri" pitchFamily="34" charset="-122"/>
                <a:cs typeface="Calibri" pitchFamily="34" charset="-120"/>
              </a:rPr>
              <a:t>80–100% van álle eigenaren + instemming hypotheekhouders, erfpacht enz., bij notaris</a:t>
            </a:r>
            <a:endParaRPr lang="en-US" sz="1150" dirty="0"/>
          </a:p>
        </p:txBody>
      </p:sp>
      <p:sp>
        <p:nvSpPr>
          <p:cNvPr id="20" name="Shape 16"/>
          <p:cNvSpPr/>
          <p:nvPr/>
        </p:nvSpPr>
        <p:spPr>
          <a:xfrm>
            <a:off x="6583680" y="1965960"/>
            <a:ext cx="5074920" cy="3529584"/>
          </a:xfrm>
          <a:prstGeom prst="roundRect">
            <a:avLst>
              <a:gd name="adj" fmla="val 2591"/>
            </a:avLst>
          </a:prstGeom>
          <a:solidFill>
            <a:srgbClr val="F8EDE9"/>
          </a:solidFill>
          <a:ln/>
          <a:effectLst>
            <a:outerShdw blurRad="88900" dist="38100" dir="5400000" algn="bl" rotWithShape="0">
              <a:srgbClr val="000000">
                <a:alpha val="13000"/>
              </a:srgbClr>
            </a:outerShdw>
          </a:effectLst>
        </p:spPr>
      </p:sp>
      <p:sp>
        <p:nvSpPr>
          <p:cNvPr id="21" name="Shape 17"/>
          <p:cNvSpPr/>
          <p:nvPr/>
        </p:nvSpPr>
        <p:spPr>
          <a:xfrm>
            <a:off x="6858000" y="2240280"/>
            <a:ext cx="713232" cy="713232"/>
          </a:xfrm>
          <a:prstGeom prst="ellipse">
            <a:avLst/>
          </a:prstGeom>
          <a:solidFill>
            <a:srgbClr val="FFFFFF"/>
          </a:solidFill>
          <a:ln/>
        </p:spPr>
      </p:sp>
      <p:pic>
        <p:nvPicPr>
          <p:cNvPr id="22" name="Image 2" descr="preencoded.png"/>
          <p:cNvPicPr>
            <a:picLocks noChangeAspect="1"/>
          </p:cNvPicPr>
          <p:nvPr/>
        </p:nvPicPr>
        <p:blipFill>
          <a:blip r:embed="rId5"/>
          <a:stretch>
            <a:fillRect/>
          </a:stretch>
        </p:blipFill>
        <p:spPr>
          <a:xfrm>
            <a:off x="7031736" y="2414016"/>
            <a:ext cx="365760" cy="365760"/>
          </a:xfrm>
          <a:prstGeom prst="rect">
            <a:avLst/>
          </a:prstGeom>
        </p:spPr>
      </p:pic>
      <p:sp>
        <p:nvSpPr>
          <p:cNvPr id="23" name="Text 18"/>
          <p:cNvSpPr/>
          <p:nvPr/>
        </p:nvSpPr>
        <p:spPr>
          <a:xfrm>
            <a:off x="7726680" y="2240280"/>
            <a:ext cx="3749040" cy="713232"/>
          </a:xfrm>
          <a:prstGeom prst="rect">
            <a:avLst/>
          </a:prstGeom>
          <a:noFill/>
          <a:ln/>
        </p:spPr>
        <p:txBody>
          <a:bodyPr wrap="square" lIns="0" tIns="0" rIns="0" bIns="0" rtlCol="0" anchor="ctr"/>
          <a:lstStyle/>
          <a:p>
            <a:pPr marL="0" indent="0">
              <a:buNone/>
            </a:pPr>
            <a:r>
              <a:rPr lang="en-US" sz="1600" b="1" dirty="0">
                <a:solidFill>
                  <a:srgbClr val="BE4A33"/>
                </a:solidFill>
                <a:latin typeface="Cambria" pitchFamily="34" charset="0"/>
                <a:ea typeface="Cambria" pitchFamily="34" charset="-122"/>
                <a:cs typeface="Cambria" pitchFamily="34" charset="-120"/>
              </a:rPr>
              <a:t>Het Zwaard van Damocles</a:t>
            </a:r>
            <a:endParaRPr lang="en-US" sz="1600" dirty="0"/>
          </a:p>
        </p:txBody>
      </p:sp>
      <p:sp>
        <p:nvSpPr>
          <p:cNvPr id="24" name="Text 19"/>
          <p:cNvSpPr/>
          <p:nvPr/>
        </p:nvSpPr>
        <p:spPr>
          <a:xfrm>
            <a:off x="6858000" y="3063240"/>
            <a:ext cx="4617720" cy="2377440"/>
          </a:xfrm>
          <a:prstGeom prst="rect">
            <a:avLst/>
          </a:prstGeom>
          <a:noFill/>
          <a:ln/>
        </p:spPr>
        <p:txBody>
          <a:bodyPr wrap="square" lIns="0" tIns="0" rIns="0" bIns="0" rtlCol="0" anchor="t"/>
          <a:lstStyle/>
          <a:p>
            <a:pPr marL="342900" indent="-342900">
              <a:lnSpc>
                <a:spcPct val="116000"/>
              </a:lnSpc>
              <a:spcAft>
                <a:spcPts val="800"/>
              </a:spcAft>
              <a:buSzPct val="100000"/>
              <a:buChar char="•"/>
            </a:pPr>
            <a:r>
              <a:rPr lang="en-US" sz="1250" dirty="0">
                <a:solidFill>
                  <a:srgbClr val="1B2E34"/>
                </a:solidFill>
                <a:latin typeface="Calibri" pitchFamily="34" charset="0"/>
                <a:ea typeface="Calibri" pitchFamily="34" charset="-122"/>
                <a:cs typeface="Calibri" pitchFamily="34" charset="-120"/>
              </a:rPr>
              <a:t>BW 2:8 eist dat alle betrokkenen zich naar redelijkheid en billijkheid gedragen.</a:t>
            </a:r>
            <a:endParaRPr lang="en-US" sz="1250" dirty="0"/>
          </a:p>
          <a:p>
            <a:pPr marL="342900" indent="-342900">
              <a:lnSpc>
                <a:spcPct val="116000"/>
              </a:lnSpc>
              <a:spcAft>
                <a:spcPts val="800"/>
              </a:spcAft>
              <a:buSzPct val="100000"/>
              <a:buChar char="•"/>
            </a:pPr>
            <a:r>
              <a:rPr lang="en-US" sz="1250" dirty="0">
                <a:solidFill>
                  <a:srgbClr val="1B2E34"/>
                </a:solidFill>
                <a:latin typeface="Calibri" pitchFamily="34" charset="0"/>
                <a:ea typeface="Calibri" pitchFamily="34" charset="-122"/>
                <a:cs typeface="Calibri" pitchFamily="34" charset="-120"/>
              </a:rPr>
              <a:t>Ieder lid kan een besluit door de rechter laten vernietigen (binnen een maand) of nietig laten verklaren — wegens strijd met de akte of wet, of omdat het niet redelijk en billijk is.</a:t>
            </a:r>
            <a:endParaRPr lang="en-US" sz="1250" dirty="0"/>
          </a:p>
          <a:p>
            <a:pPr marL="342900" indent="-342900">
              <a:lnSpc>
                <a:spcPct val="116000"/>
              </a:lnSpc>
              <a:buSzPct val="100000"/>
              <a:buChar char="•"/>
            </a:pPr>
            <a:r>
              <a:rPr lang="en-US" sz="1250" b="1" dirty="0">
                <a:solidFill>
                  <a:srgbClr val="BE4A33"/>
                </a:solidFill>
                <a:latin typeface="Calibri" pitchFamily="34" charset="0"/>
                <a:ea typeface="Calibri" pitchFamily="34" charset="-122"/>
                <a:cs typeface="Calibri" pitchFamily="34" charset="-120"/>
              </a:rPr>
              <a:t>Nietigheid kent geen vervaltermijn: een besluit dat in strijd met de akte is genomen, kan jaren later alsnog onderuitgaan — met kapitaalvernietiging en conflict tot gevolg.</a:t>
            </a:r>
            <a:endParaRPr lang="en-US" sz="1250" dirty="0"/>
          </a:p>
        </p:txBody>
      </p:sp>
      <p:sp>
        <p:nvSpPr>
          <p:cNvPr id="25" name="Text 20"/>
          <p:cNvSpPr/>
          <p:nvPr/>
        </p:nvSpPr>
        <p:spPr>
          <a:xfrm>
            <a:off x="502920" y="5623560"/>
            <a:ext cx="11155680" cy="457200"/>
          </a:xfrm>
          <a:prstGeom prst="rect">
            <a:avLst/>
          </a:prstGeom>
          <a:noFill/>
          <a:ln/>
        </p:spPr>
        <p:txBody>
          <a:bodyPr wrap="square" lIns="0" tIns="0" rIns="0" bIns="0" rtlCol="0" anchor="ctr"/>
          <a:lstStyle/>
          <a:p>
            <a:pPr marL="0" indent="0">
              <a:buNone/>
            </a:pPr>
            <a:r>
              <a:rPr lang="en-US" sz="1250" i="1" dirty="0">
                <a:solidFill>
                  <a:srgbClr val="5E7178"/>
                </a:solidFill>
                <a:latin typeface="Calibri" pitchFamily="34" charset="0"/>
                <a:ea typeface="Calibri" pitchFamily="34" charset="-122"/>
                <a:cs typeface="Calibri" pitchFamily="34" charset="-120"/>
              </a:rPr>
              <a:t>Sla je de aktewijziging over, dan kan een latere eigenaar de illegale aanpassing altijd nog laten terugdraaien. En dat gebeurt écht.</a:t>
            </a:r>
            <a:endParaRPr lang="en-US" sz="1250" dirty="0"/>
          </a:p>
        </p:txBody>
      </p:sp>
      <p:sp>
        <p:nvSpPr>
          <p:cNvPr id="26" name="Text 21"/>
          <p:cNvSpPr/>
          <p:nvPr/>
        </p:nvSpPr>
        <p:spPr>
          <a:xfrm>
            <a:off x="502920" y="6473952"/>
            <a:ext cx="7315200" cy="274320"/>
          </a:xfrm>
          <a:prstGeom prst="rect">
            <a:avLst/>
          </a:prstGeom>
          <a:noFill/>
          <a:ln/>
        </p:spPr>
        <p:txBody>
          <a:bodyPr wrap="square" lIns="0" tIns="0" rIns="0" bIns="0" rtlCol="0" anchor="ctr"/>
          <a:lstStyle/>
          <a:p>
            <a:pPr marL="0" indent="0" algn="l">
              <a:buNone/>
            </a:pPr>
            <a:r>
              <a:rPr lang="en-US" sz="900" dirty="0">
                <a:solidFill>
                  <a:srgbClr val="5E7178"/>
                </a:solidFill>
                <a:latin typeface="Calibri" pitchFamily="34" charset="0"/>
                <a:ea typeface="Calibri" pitchFamily="34" charset="-122"/>
                <a:cs typeface="Calibri" pitchFamily="34" charset="-120"/>
              </a:rPr>
              <a:t>VvENET  ·  werksessie 'Door de helft'  ·  29 juni 2026</a:t>
            </a:r>
            <a:endParaRPr lang="en-US" sz="900" dirty="0"/>
          </a:p>
        </p:txBody>
      </p:sp>
      <p:sp>
        <p:nvSpPr>
          <p:cNvPr id="27" name="Text 22"/>
          <p:cNvSpPr/>
          <p:nvPr/>
        </p:nvSpPr>
        <p:spPr>
          <a:xfrm>
            <a:off x="11247120" y="6473952"/>
            <a:ext cx="411480" cy="274320"/>
          </a:xfrm>
          <a:prstGeom prst="rect">
            <a:avLst/>
          </a:prstGeom>
          <a:noFill/>
          <a:ln/>
        </p:spPr>
        <p:txBody>
          <a:bodyPr wrap="square" lIns="0" tIns="0" rIns="0" bIns="0" rtlCol="0" anchor="ctr"/>
          <a:lstStyle/>
          <a:p>
            <a:pPr marL="0" indent="0" algn="r">
              <a:buNone/>
            </a:pPr>
            <a:r>
              <a:rPr lang="en-US" sz="900" dirty="0">
                <a:solidFill>
                  <a:srgbClr val="5E7178"/>
                </a:solidFill>
                <a:latin typeface="Calibri" pitchFamily="34" charset="0"/>
                <a:ea typeface="Calibri" pitchFamily="34" charset="-122"/>
                <a:cs typeface="Calibri" pitchFamily="34" charset="-120"/>
              </a:rPr>
              <a:t>11</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B3540"/>
        </a:solidFill>
        <a:effectLst/>
      </p:bgPr>
    </p:bg>
    <p:spTree>
      <p:nvGrpSpPr>
        <p:cNvPr id="1" name=""/>
        <p:cNvGrpSpPr/>
        <p:nvPr/>
      </p:nvGrpSpPr>
      <p:grpSpPr>
        <a:xfrm>
          <a:off x="0" y="0"/>
          <a:ext cx="0" cy="0"/>
          <a:chOff x="0" y="0"/>
          <a:chExt cx="0" cy="0"/>
        </a:xfrm>
      </p:grpSpPr>
      <p:sp>
        <p:nvSpPr>
          <p:cNvPr id="2" name="Shape 0"/>
          <p:cNvSpPr/>
          <p:nvPr/>
        </p:nvSpPr>
        <p:spPr>
          <a:xfrm>
            <a:off x="-1463040" y="4114800"/>
            <a:ext cx="4572000" cy="4572000"/>
          </a:xfrm>
          <a:prstGeom prst="ellipse">
            <a:avLst/>
          </a:prstGeom>
          <a:solidFill>
            <a:srgbClr val="103F4C"/>
          </a:solidFill>
          <a:ln/>
        </p:spPr>
      </p:sp>
      <p:sp>
        <p:nvSpPr>
          <p:cNvPr id="3" name="Shape 1"/>
          <p:cNvSpPr/>
          <p:nvPr/>
        </p:nvSpPr>
        <p:spPr>
          <a:xfrm>
            <a:off x="9418320" y="-1280160"/>
            <a:ext cx="3840480" cy="3840480"/>
          </a:xfrm>
          <a:prstGeom prst="ellipse">
            <a:avLst/>
          </a:prstGeom>
          <a:solidFill>
            <a:srgbClr val="0E7C86">
              <a:alpha val="20000"/>
            </a:srgbClr>
          </a:solidFill>
          <a:ln/>
        </p:spPr>
      </p:sp>
      <p:sp>
        <p:nvSpPr>
          <p:cNvPr id="4" name="Text 2"/>
          <p:cNvSpPr/>
          <p:nvPr/>
        </p:nvSpPr>
        <p:spPr>
          <a:xfrm>
            <a:off x="822960" y="1554480"/>
            <a:ext cx="2743200" cy="1463040"/>
          </a:xfrm>
          <a:prstGeom prst="rect">
            <a:avLst/>
          </a:prstGeom>
          <a:noFill/>
          <a:ln/>
        </p:spPr>
        <p:txBody>
          <a:bodyPr wrap="square" lIns="0" tIns="0" rIns="0" bIns="0" rtlCol="0" anchor="ctr"/>
          <a:lstStyle/>
          <a:p>
            <a:pPr marL="0" indent="0">
              <a:buNone/>
            </a:pPr>
            <a:r>
              <a:rPr lang="en-US" sz="12000" b="1" dirty="0">
                <a:solidFill>
                  <a:srgbClr val="14919B"/>
                </a:solidFill>
                <a:latin typeface="Cambria" pitchFamily="34" charset="0"/>
                <a:ea typeface="Cambria" pitchFamily="34" charset="-122"/>
                <a:cs typeface="Cambria" pitchFamily="34" charset="-120"/>
              </a:rPr>
              <a:t>3</a:t>
            </a:r>
            <a:endParaRPr lang="en-US" sz="12000" dirty="0"/>
          </a:p>
        </p:txBody>
      </p:sp>
      <p:sp>
        <p:nvSpPr>
          <p:cNvPr id="5" name="Shape 3"/>
          <p:cNvSpPr/>
          <p:nvPr/>
        </p:nvSpPr>
        <p:spPr>
          <a:xfrm>
            <a:off x="8869680" y="2286000"/>
            <a:ext cx="1645920" cy="1645920"/>
          </a:xfrm>
          <a:prstGeom prst="ellipse">
            <a:avLst/>
          </a:prstGeom>
          <a:solidFill>
            <a:srgbClr val="103F4C"/>
          </a:solidFill>
          <a:ln/>
        </p:spPr>
      </p:sp>
      <p:pic>
        <p:nvPicPr>
          <p:cNvPr id="6" name="Image 0" descr="preencoded.png"/>
          <p:cNvPicPr>
            <a:picLocks noChangeAspect="1"/>
          </p:cNvPicPr>
          <p:nvPr/>
        </p:nvPicPr>
        <p:blipFill>
          <a:blip r:embed="rId3"/>
          <a:stretch>
            <a:fillRect/>
          </a:stretch>
        </p:blipFill>
        <p:spPr>
          <a:xfrm>
            <a:off x="9372600" y="2788920"/>
            <a:ext cx="640080" cy="640080"/>
          </a:xfrm>
          <a:prstGeom prst="rect">
            <a:avLst/>
          </a:prstGeom>
        </p:spPr>
      </p:pic>
      <p:sp>
        <p:nvSpPr>
          <p:cNvPr id="7" name="Text 4"/>
          <p:cNvSpPr/>
          <p:nvPr/>
        </p:nvSpPr>
        <p:spPr>
          <a:xfrm>
            <a:off x="2743200" y="2697480"/>
            <a:ext cx="5943600" cy="1234440"/>
          </a:xfrm>
          <a:prstGeom prst="rect">
            <a:avLst/>
          </a:prstGeom>
          <a:noFill/>
          <a:ln/>
        </p:spPr>
        <p:txBody>
          <a:bodyPr wrap="square" lIns="0" tIns="0" rIns="0" bIns="0" rtlCol="0" anchor="t"/>
          <a:lstStyle/>
          <a:p>
            <a:pPr marL="0" indent="0">
              <a:buNone/>
            </a:pPr>
            <a:r>
              <a:rPr lang="en-US" sz="2900" b="1" dirty="0">
                <a:solidFill>
                  <a:srgbClr val="FFFFFF"/>
                </a:solidFill>
                <a:latin typeface="Cambria" pitchFamily="34" charset="0"/>
                <a:ea typeface="Cambria" pitchFamily="34" charset="-122"/>
                <a:cs typeface="Cambria" pitchFamily="34" charset="-120"/>
              </a:rPr>
              <a:t>Wat is lastig — en wat kan</a:t>
            </a:r>
            <a:endParaRPr lang="en-US" sz="2900" dirty="0"/>
          </a:p>
        </p:txBody>
      </p:sp>
      <p:sp>
        <p:nvSpPr>
          <p:cNvPr id="8" name="Text 5"/>
          <p:cNvSpPr/>
          <p:nvPr/>
        </p:nvSpPr>
        <p:spPr>
          <a:xfrm>
            <a:off x="2788920" y="4114800"/>
            <a:ext cx="5852160" cy="914400"/>
          </a:xfrm>
          <a:prstGeom prst="rect">
            <a:avLst/>
          </a:prstGeom>
          <a:noFill/>
          <a:ln/>
        </p:spPr>
        <p:txBody>
          <a:bodyPr wrap="square" lIns="0" tIns="0" rIns="0" bIns="0" rtlCol="0" anchor="ctr"/>
          <a:lstStyle/>
          <a:p>
            <a:pPr marL="0" indent="0">
              <a:lnSpc>
                <a:spcPct val="120000"/>
              </a:lnSpc>
              <a:buNone/>
            </a:pPr>
            <a:r>
              <a:rPr lang="en-US" sz="1500" dirty="0">
                <a:solidFill>
                  <a:srgbClr val="AECCD0"/>
                </a:solidFill>
                <a:latin typeface="Calibri" pitchFamily="34" charset="0"/>
                <a:ea typeface="Calibri" pitchFamily="34" charset="-122"/>
                <a:cs typeface="Calibri" pitchFamily="34" charset="-120"/>
              </a:rPr>
              <a:t>Isolatie en ventilatie raken de kaders; de financiering reikt minder ver dan gedacht; en het blijft mensenwerk.</a:t>
            </a:r>
            <a:endParaRPr lang="en-US" sz="1500" dirty="0"/>
          </a:p>
        </p:txBody>
      </p:sp>
      <p:pic>
        <p:nvPicPr>
          <p:cNvPr id="9" name="Image 1" descr="preencoded.png"/>
          <p:cNvPicPr>
            <a:picLocks noChangeAspect="1"/>
          </p:cNvPicPr>
          <p:nvPr/>
        </p:nvPicPr>
        <p:blipFill>
          <a:blip r:embed="rId4"/>
          <a:stretch>
            <a:fillRect/>
          </a:stretch>
        </p:blipFill>
        <p:spPr>
          <a:xfrm>
            <a:off x="9710928" y="475488"/>
            <a:ext cx="1828800" cy="482660"/>
          </a:xfrm>
          <a:prstGeom prst="rect">
            <a:avLst/>
          </a:prstGeom>
        </p:spPr>
      </p:pic>
      <p:pic>
        <p:nvPicPr>
          <p:cNvPr id="13" name="Afbeelding 12">
            <a:extLst>
              <a:ext uri="{FF2B5EF4-FFF2-40B4-BE49-F238E27FC236}">
                <a16:creationId xmlns:a16="http://schemas.microsoft.com/office/drawing/2014/main" id="{870AED76-8890-5535-0546-9EED4F308C5A}"/>
              </a:ext>
            </a:extLst>
          </p:cNvPr>
          <p:cNvPicPr>
            <a:picLocks noChangeAspect="1"/>
          </p:cNvPicPr>
          <p:nvPr/>
        </p:nvPicPr>
        <p:blipFill>
          <a:blip r:embed="rId5"/>
          <a:stretch>
            <a:fillRect/>
          </a:stretch>
        </p:blipFill>
        <p:spPr>
          <a:xfrm>
            <a:off x="9704452" y="5081285"/>
            <a:ext cx="1867916" cy="1529787"/>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502920" y="457200"/>
            <a:ext cx="566928" cy="566928"/>
          </a:xfrm>
          <a:prstGeom prst="ellipse">
            <a:avLst/>
          </a:prstGeom>
          <a:solidFill>
            <a:srgbClr val="EEF5F6"/>
          </a:solidFill>
          <a:ln/>
        </p:spPr>
      </p:sp>
      <p:pic>
        <p:nvPicPr>
          <p:cNvPr id="3" name="Image 0" descr="preencoded.png"/>
          <p:cNvPicPr>
            <a:picLocks noChangeAspect="1"/>
          </p:cNvPicPr>
          <p:nvPr/>
        </p:nvPicPr>
        <p:blipFill>
          <a:blip r:embed="rId3"/>
          <a:stretch>
            <a:fillRect/>
          </a:stretch>
        </p:blipFill>
        <p:spPr>
          <a:xfrm>
            <a:off x="640080" y="594360"/>
            <a:ext cx="292608" cy="292608"/>
          </a:xfrm>
          <a:prstGeom prst="rect">
            <a:avLst/>
          </a:prstGeom>
        </p:spPr>
      </p:pic>
      <p:sp>
        <p:nvSpPr>
          <p:cNvPr id="4" name="Text 1"/>
          <p:cNvSpPr/>
          <p:nvPr/>
        </p:nvSpPr>
        <p:spPr>
          <a:xfrm>
            <a:off x="1207008" y="457200"/>
            <a:ext cx="8503920" cy="274320"/>
          </a:xfrm>
          <a:prstGeom prst="rect">
            <a:avLst/>
          </a:prstGeom>
          <a:noFill/>
          <a:ln/>
        </p:spPr>
        <p:txBody>
          <a:bodyPr wrap="square" lIns="0" tIns="0" rIns="0" bIns="0" rtlCol="0" anchor="ctr"/>
          <a:lstStyle/>
          <a:p>
            <a:pPr marL="0" indent="0">
              <a:buNone/>
            </a:pPr>
            <a:r>
              <a:rPr lang="en-US" sz="1100" b="1" kern="0" spc="200" dirty="0">
                <a:solidFill>
                  <a:srgbClr val="0E7C86"/>
                </a:solidFill>
                <a:latin typeface="Calibri" pitchFamily="34" charset="0"/>
                <a:ea typeface="Calibri" pitchFamily="34" charset="-122"/>
                <a:cs typeface="Calibri" pitchFamily="34" charset="-120"/>
              </a:rPr>
              <a:t>3 · ISOLEREN &amp; VERDUURZAMEN</a:t>
            </a:r>
            <a:endParaRPr lang="en-US" sz="1100" dirty="0"/>
          </a:p>
        </p:txBody>
      </p:sp>
      <p:sp>
        <p:nvSpPr>
          <p:cNvPr id="5" name="Text 2"/>
          <p:cNvSpPr/>
          <p:nvPr/>
        </p:nvSpPr>
        <p:spPr>
          <a:xfrm>
            <a:off x="1188720" y="713232"/>
            <a:ext cx="8732520" cy="640080"/>
          </a:xfrm>
          <a:prstGeom prst="rect">
            <a:avLst/>
          </a:prstGeom>
          <a:noFill/>
          <a:ln/>
        </p:spPr>
        <p:txBody>
          <a:bodyPr wrap="square" lIns="0" tIns="0" rIns="0" bIns="0" rtlCol="0" anchor="ctr"/>
          <a:lstStyle/>
          <a:p>
            <a:pPr marL="0" indent="0">
              <a:buNone/>
            </a:pPr>
            <a:r>
              <a:rPr lang="en-US" sz="2300" b="1" dirty="0">
                <a:solidFill>
                  <a:srgbClr val="1B2E34"/>
                </a:solidFill>
                <a:latin typeface="Cambria" pitchFamily="34" charset="0"/>
                <a:ea typeface="Cambria" pitchFamily="34" charset="-122"/>
                <a:cs typeface="Cambria" pitchFamily="34" charset="-120"/>
              </a:rPr>
              <a:t>Welke maatregel past binnen de akte — en welke niet?</a:t>
            </a:r>
            <a:endParaRPr lang="en-US" sz="2300" dirty="0"/>
          </a:p>
        </p:txBody>
      </p:sp>
      <p:pic>
        <p:nvPicPr>
          <p:cNvPr id="6" name="Image 1" descr="preencoded.png"/>
          <p:cNvPicPr>
            <a:picLocks noChangeAspect="1"/>
          </p:cNvPicPr>
          <p:nvPr/>
        </p:nvPicPr>
        <p:blipFill>
          <a:blip r:embed="rId4"/>
          <a:stretch>
            <a:fillRect/>
          </a:stretch>
        </p:blipFill>
        <p:spPr>
          <a:xfrm>
            <a:off x="10076688" y="402336"/>
            <a:ext cx="1554480" cy="662044"/>
          </a:xfrm>
          <a:prstGeom prst="rect">
            <a:avLst/>
          </a:prstGeom>
        </p:spPr>
      </p:pic>
      <p:sp>
        <p:nvSpPr>
          <p:cNvPr id="7" name="Shape 3"/>
          <p:cNvSpPr/>
          <p:nvPr/>
        </p:nvSpPr>
        <p:spPr>
          <a:xfrm>
            <a:off x="502920" y="1627632"/>
            <a:ext cx="11155680" cy="507492"/>
          </a:xfrm>
          <a:prstGeom prst="roundRect">
            <a:avLst>
              <a:gd name="adj" fmla="val 9009"/>
            </a:avLst>
          </a:prstGeom>
          <a:solidFill>
            <a:srgbClr val="EBF3EF"/>
          </a:solidFill>
          <a:ln/>
        </p:spPr>
      </p:sp>
      <p:sp>
        <p:nvSpPr>
          <p:cNvPr id="8" name="Shape 4"/>
          <p:cNvSpPr/>
          <p:nvPr/>
        </p:nvSpPr>
        <p:spPr>
          <a:xfrm>
            <a:off x="676656" y="1769364"/>
            <a:ext cx="219456" cy="219456"/>
          </a:xfrm>
          <a:prstGeom prst="ellipse">
            <a:avLst/>
          </a:prstGeom>
          <a:solidFill>
            <a:srgbClr val="3E8E7E"/>
          </a:solidFill>
          <a:ln/>
        </p:spPr>
      </p:sp>
      <p:sp>
        <p:nvSpPr>
          <p:cNvPr id="9" name="Text 5"/>
          <p:cNvSpPr/>
          <p:nvPr/>
        </p:nvSpPr>
        <p:spPr>
          <a:xfrm>
            <a:off x="1051560" y="1627632"/>
            <a:ext cx="6035040" cy="507492"/>
          </a:xfrm>
          <a:prstGeom prst="rect">
            <a:avLst/>
          </a:prstGeom>
          <a:noFill/>
          <a:ln/>
        </p:spPr>
        <p:txBody>
          <a:bodyPr wrap="square" lIns="0" tIns="0" rIns="0" bIns="0" rtlCol="0" anchor="ctr"/>
          <a:lstStyle/>
          <a:p>
            <a:pPr marL="0" indent="0">
              <a:buNone/>
            </a:pPr>
            <a:r>
              <a:rPr lang="en-US" sz="1250" b="1" dirty="0">
                <a:solidFill>
                  <a:srgbClr val="1B2E34"/>
                </a:solidFill>
                <a:latin typeface="Calibri" pitchFamily="34" charset="0"/>
                <a:ea typeface="Calibri" pitchFamily="34" charset="-122"/>
                <a:cs typeface="Calibri" pitchFamily="34" charset="-120"/>
              </a:rPr>
              <a:t>Dakisolatie (collectief dak)</a:t>
            </a:r>
            <a:endParaRPr lang="en-US" sz="1250" dirty="0"/>
          </a:p>
        </p:txBody>
      </p:sp>
      <p:sp>
        <p:nvSpPr>
          <p:cNvPr id="10" name="Text 6"/>
          <p:cNvSpPr/>
          <p:nvPr/>
        </p:nvSpPr>
        <p:spPr>
          <a:xfrm>
            <a:off x="6858000" y="1627632"/>
            <a:ext cx="4663440" cy="507492"/>
          </a:xfrm>
          <a:prstGeom prst="rect">
            <a:avLst/>
          </a:prstGeom>
          <a:noFill/>
          <a:ln/>
        </p:spPr>
        <p:txBody>
          <a:bodyPr wrap="square" lIns="0" tIns="0" rIns="0" bIns="0" rtlCol="0" anchor="ctr"/>
          <a:lstStyle/>
          <a:p>
            <a:pPr marL="0" indent="0">
              <a:buNone/>
            </a:pPr>
            <a:r>
              <a:rPr lang="en-US" sz="1150" dirty="0">
                <a:solidFill>
                  <a:srgbClr val="1B2E34"/>
                </a:solidFill>
                <a:latin typeface="Calibri" pitchFamily="34" charset="0"/>
                <a:ea typeface="Calibri" pitchFamily="34" charset="-122"/>
                <a:cs typeface="Calibri" pitchFamily="34" charset="-120"/>
              </a:rPr>
              <a:t>Past binnen de akte — gewone meerderheid</a:t>
            </a:r>
            <a:endParaRPr lang="en-US" sz="1150" dirty="0"/>
          </a:p>
        </p:txBody>
      </p:sp>
      <p:sp>
        <p:nvSpPr>
          <p:cNvPr id="11" name="Shape 7"/>
          <p:cNvSpPr/>
          <p:nvPr/>
        </p:nvSpPr>
        <p:spPr>
          <a:xfrm>
            <a:off x="502920" y="2212848"/>
            <a:ext cx="11155680" cy="507492"/>
          </a:xfrm>
          <a:prstGeom prst="roundRect">
            <a:avLst>
              <a:gd name="adj" fmla="val 9009"/>
            </a:avLst>
          </a:prstGeom>
          <a:solidFill>
            <a:srgbClr val="EBF3EF"/>
          </a:solidFill>
          <a:ln/>
        </p:spPr>
      </p:sp>
      <p:sp>
        <p:nvSpPr>
          <p:cNvPr id="12" name="Shape 8"/>
          <p:cNvSpPr/>
          <p:nvPr/>
        </p:nvSpPr>
        <p:spPr>
          <a:xfrm>
            <a:off x="676656" y="2354580"/>
            <a:ext cx="219456" cy="219456"/>
          </a:xfrm>
          <a:prstGeom prst="ellipse">
            <a:avLst/>
          </a:prstGeom>
          <a:solidFill>
            <a:srgbClr val="3E8E7E"/>
          </a:solidFill>
          <a:ln/>
        </p:spPr>
      </p:sp>
      <p:sp>
        <p:nvSpPr>
          <p:cNvPr id="13" name="Text 9"/>
          <p:cNvSpPr/>
          <p:nvPr/>
        </p:nvSpPr>
        <p:spPr>
          <a:xfrm>
            <a:off x="1051560" y="2212848"/>
            <a:ext cx="6035040" cy="507492"/>
          </a:xfrm>
          <a:prstGeom prst="rect">
            <a:avLst/>
          </a:prstGeom>
          <a:noFill/>
          <a:ln/>
        </p:spPr>
        <p:txBody>
          <a:bodyPr wrap="square" lIns="0" tIns="0" rIns="0" bIns="0" rtlCol="0" anchor="ctr"/>
          <a:lstStyle/>
          <a:p>
            <a:pPr marL="0" indent="0">
              <a:buNone/>
            </a:pPr>
            <a:r>
              <a:rPr lang="en-US" sz="1250" b="1" dirty="0">
                <a:solidFill>
                  <a:srgbClr val="1B2E34"/>
                </a:solidFill>
                <a:latin typeface="Calibri" pitchFamily="34" charset="0"/>
                <a:ea typeface="Calibri" pitchFamily="34" charset="-122"/>
                <a:cs typeface="Calibri" pitchFamily="34" charset="-120"/>
              </a:rPr>
              <a:t>Zonnepanelen op gemeenschappelijk dak</a:t>
            </a:r>
            <a:endParaRPr lang="en-US" sz="1250" dirty="0"/>
          </a:p>
        </p:txBody>
      </p:sp>
      <p:sp>
        <p:nvSpPr>
          <p:cNvPr id="14" name="Text 10"/>
          <p:cNvSpPr/>
          <p:nvPr/>
        </p:nvSpPr>
        <p:spPr>
          <a:xfrm>
            <a:off x="6858000" y="2212848"/>
            <a:ext cx="4663440" cy="507492"/>
          </a:xfrm>
          <a:prstGeom prst="rect">
            <a:avLst/>
          </a:prstGeom>
          <a:noFill/>
          <a:ln/>
        </p:spPr>
        <p:txBody>
          <a:bodyPr wrap="square" lIns="0" tIns="0" rIns="0" bIns="0" rtlCol="0" anchor="ctr"/>
          <a:lstStyle/>
          <a:p>
            <a:pPr marL="0" indent="0">
              <a:buNone/>
            </a:pPr>
            <a:r>
              <a:rPr lang="en-US" sz="1150" dirty="0">
                <a:solidFill>
                  <a:srgbClr val="1B2E34"/>
                </a:solidFill>
                <a:latin typeface="Calibri" pitchFamily="34" charset="0"/>
                <a:ea typeface="Calibri" pitchFamily="34" charset="-122"/>
                <a:cs typeface="Calibri" pitchFamily="34" charset="-120"/>
              </a:rPr>
              <a:t>Past meestal — let op de verdeelsleutel van kosten en opbrengsten</a:t>
            </a:r>
            <a:endParaRPr lang="en-US" sz="1150" dirty="0"/>
          </a:p>
        </p:txBody>
      </p:sp>
      <p:sp>
        <p:nvSpPr>
          <p:cNvPr id="15" name="Shape 11"/>
          <p:cNvSpPr/>
          <p:nvPr/>
        </p:nvSpPr>
        <p:spPr>
          <a:xfrm>
            <a:off x="502920" y="2798064"/>
            <a:ext cx="11155680" cy="507492"/>
          </a:xfrm>
          <a:prstGeom prst="roundRect">
            <a:avLst>
              <a:gd name="adj" fmla="val 9009"/>
            </a:avLst>
          </a:prstGeom>
          <a:solidFill>
            <a:srgbClr val="EBF3EF"/>
          </a:solidFill>
          <a:ln/>
        </p:spPr>
      </p:sp>
      <p:sp>
        <p:nvSpPr>
          <p:cNvPr id="16" name="Shape 12"/>
          <p:cNvSpPr/>
          <p:nvPr/>
        </p:nvSpPr>
        <p:spPr>
          <a:xfrm>
            <a:off x="676656" y="2939796"/>
            <a:ext cx="219456" cy="219456"/>
          </a:xfrm>
          <a:prstGeom prst="ellipse">
            <a:avLst/>
          </a:prstGeom>
          <a:solidFill>
            <a:srgbClr val="3E8E7E"/>
          </a:solidFill>
          <a:ln/>
        </p:spPr>
      </p:sp>
      <p:sp>
        <p:nvSpPr>
          <p:cNvPr id="17" name="Text 13"/>
          <p:cNvSpPr/>
          <p:nvPr/>
        </p:nvSpPr>
        <p:spPr>
          <a:xfrm>
            <a:off x="1051560" y="2798064"/>
            <a:ext cx="6035040" cy="507492"/>
          </a:xfrm>
          <a:prstGeom prst="rect">
            <a:avLst/>
          </a:prstGeom>
          <a:noFill/>
          <a:ln/>
        </p:spPr>
        <p:txBody>
          <a:bodyPr wrap="square" lIns="0" tIns="0" rIns="0" bIns="0" rtlCol="0" anchor="ctr"/>
          <a:lstStyle/>
          <a:p>
            <a:pPr marL="0" indent="0">
              <a:buNone/>
            </a:pPr>
            <a:r>
              <a:rPr lang="en-US" sz="1250" b="1" dirty="0">
                <a:solidFill>
                  <a:srgbClr val="1B2E34"/>
                </a:solidFill>
                <a:latin typeface="Calibri" pitchFamily="34" charset="0"/>
                <a:ea typeface="Calibri" pitchFamily="34" charset="-122"/>
                <a:cs typeface="Calibri" pitchFamily="34" charset="-120"/>
              </a:rPr>
              <a:t>Gevel- of vloerisolatie gemeenschappelijk deel</a:t>
            </a:r>
            <a:endParaRPr lang="en-US" sz="1250" dirty="0"/>
          </a:p>
        </p:txBody>
      </p:sp>
      <p:sp>
        <p:nvSpPr>
          <p:cNvPr id="18" name="Text 14"/>
          <p:cNvSpPr/>
          <p:nvPr/>
        </p:nvSpPr>
        <p:spPr>
          <a:xfrm>
            <a:off x="6858000" y="2798064"/>
            <a:ext cx="4663440" cy="507492"/>
          </a:xfrm>
          <a:prstGeom prst="rect">
            <a:avLst/>
          </a:prstGeom>
          <a:noFill/>
          <a:ln/>
        </p:spPr>
        <p:txBody>
          <a:bodyPr wrap="square" lIns="0" tIns="0" rIns="0" bIns="0" rtlCol="0" anchor="ctr"/>
          <a:lstStyle/>
          <a:p>
            <a:pPr marL="0" indent="0">
              <a:buNone/>
            </a:pPr>
            <a:r>
              <a:rPr lang="en-US" sz="1150" dirty="0">
                <a:solidFill>
                  <a:srgbClr val="1B2E34"/>
                </a:solidFill>
                <a:latin typeface="Calibri" pitchFamily="34" charset="0"/>
                <a:ea typeface="Calibri" pitchFamily="34" charset="-122"/>
                <a:cs typeface="Calibri" pitchFamily="34" charset="-120"/>
              </a:rPr>
              <a:t>Meestal binnen de akte — soms gekwalificeerde meerderheid</a:t>
            </a:r>
            <a:endParaRPr lang="en-US" sz="1150" dirty="0"/>
          </a:p>
        </p:txBody>
      </p:sp>
      <p:sp>
        <p:nvSpPr>
          <p:cNvPr id="19" name="Shape 15"/>
          <p:cNvSpPr/>
          <p:nvPr/>
        </p:nvSpPr>
        <p:spPr>
          <a:xfrm>
            <a:off x="502920" y="3383280"/>
            <a:ext cx="11155680" cy="507492"/>
          </a:xfrm>
          <a:prstGeom prst="roundRect">
            <a:avLst>
              <a:gd name="adj" fmla="val 9009"/>
            </a:avLst>
          </a:prstGeom>
          <a:solidFill>
            <a:srgbClr val="FBF1E1"/>
          </a:solidFill>
          <a:ln/>
        </p:spPr>
      </p:sp>
      <p:sp>
        <p:nvSpPr>
          <p:cNvPr id="20" name="Shape 16"/>
          <p:cNvSpPr/>
          <p:nvPr/>
        </p:nvSpPr>
        <p:spPr>
          <a:xfrm>
            <a:off x="676656" y="3525012"/>
            <a:ext cx="219456" cy="219456"/>
          </a:xfrm>
          <a:prstGeom prst="ellipse">
            <a:avLst/>
          </a:prstGeom>
          <a:solidFill>
            <a:srgbClr val="E0922F"/>
          </a:solidFill>
          <a:ln/>
        </p:spPr>
      </p:sp>
      <p:sp>
        <p:nvSpPr>
          <p:cNvPr id="21" name="Text 17"/>
          <p:cNvSpPr/>
          <p:nvPr/>
        </p:nvSpPr>
        <p:spPr>
          <a:xfrm>
            <a:off x="1051560" y="3383280"/>
            <a:ext cx="6035040" cy="507492"/>
          </a:xfrm>
          <a:prstGeom prst="rect">
            <a:avLst/>
          </a:prstGeom>
          <a:noFill/>
          <a:ln/>
        </p:spPr>
        <p:txBody>
          <a:bodyPr wrap="square" lIns="0" tIns="0" rIns="0" bIns="0" rtlCol="0" anchor="ctr"/>
          <a:lstStyle/>
          <a:p>
            <a:pPr marL="0" indent="0">
              <a:buNone/>
            </a:pPr>
            <a:r>
              <a:rPr lang="en-US" sz="1250" b="1" dirty="0">
                <a:solidFill>
                  <a:srgbClr val="1B2E34"/>
                </a:solidFill>
                <a:latin typeface="Calibri" pitchFamily="34" charset="0"/>
                <a:ea typeface="Calibri" pitchFamily="34" charset="-122"/>
                <a:cs typeface="Calibri" pitchFamily="34" charset="-120"/>
              </a:rPr>
              <a:t>Balansventilatie + warmteterugwinning (WTW)</a:t>
            </a:r>
            <a:endParaRPr lang="en-US" sz="1250" dirty="0"/>
          </a:p>
        </p:txBody>
      </p:sp>
      <p:sp>
        <p:nvSpPr>
          <p:cNvPr id="22" name="Text 18"/>
          <p:cNvSpPr/>
          <p:nvPr/>
        </p:nvSpPr>
        <p:spPr>
          <a:xfrm>
            <a:off x="6858000" y="3383280"/>
            <a:ext cx="4663440" cy="507492"/>
          </a:xfrm>
          <a:prstGeom prst="rect">
            <a:avLst/>
          </a:prstGeom>
          <a:noFill/>
          <a:ln/>
        </p:spPr>
        <p:txBody>
          <a:bodyPr wrap="square" lIns="0" tIns="0" rIns="0" bIns="0" rtlCol="0" anchor="ctr"/>
          <a:lstStyle/>
          <a:p>
            <a:pPr marL="0" indent="0">
              <a:buNone/>
            </a:pPr>
            <a:r>
              <a:rPr lang="en-US" sz="1150" dirty="0">
                <a:solidFill>
                  <a:srgbClr val="1B2E34"/>
                </a:solidFill>
                <a:latin typeface="Calibri" pitchFamily="34" charset="0"/>
                <a:ea typeface="Calibri" pitchFamily="34" charset="-122"/>
                <a:cs typeface="Calibri" pitchFamily="34" charset="-120"/>
              </a:rPr>
              <a:t>Vaak binnen de akte; raakt de ingreep privé-delen, let dan op</a:t>
            </a:r>
            <a:endParaRPr lang="en-US" sz="1150" dirty="0"/>
          </a:p>
        </p:txBody>
      </p:sp>
      <p:sp>
        <p:nvSpPr>
          <p:cNvPr id="23" name="Shape 19"/>
          <p:cNvSpPr/>
          <p:nvPr/>
        </p:nvSpPr>
        <p:spPr>
          <a:xfrm>
            <a:off x="502920" y="3968496"/>
            <a:ext cx="11155680" cy="507492"/>
          </a:xfrm>
          <a:prstGeom prst="roundRect">
            <a:avLst>
              <a:gd name="adj" fmla="val 9009"/>
            </a:avLst>
          </a:prstGeom>
          <a:solidFill>
            <a:srgbClr val="FBF1E1"/>
          </a:solidFill>
          <a:ln/>
        </p:spPr>
      </p:sp>
      <p:sp>
        <p:nvSpPr>
          <p:cNvPr id="24" name="Shape 20"/>
          <p:cNvSpPr/>
          <p:nvPr/>
        </p:nvSpPr>
        <p:spPr>
          <a:xfrm>
            <a:off x="676656" y="4110228"/>
            <a:ext cx="219456" cy="219456"/>
          </a:xfrm>
          <a:prstGeom prst="ellipse">
            <a:avLst/>
          </a:prstGeom>
          <a:solidFill>
            <a:srgbClr val="E0922F"/>
          </a:solidFill>
          <a:ln/>
        </p:spPr>
      </p:sp>
      <p:sp>
        <p:nvSpPr>
          <p:cNvPr id="25" name="Text 21"/>
          <p:cNvSpPr/>
          <p:nvPr/>
        </p:nvSpPr>
        <p:spPr>
          <a:xfrm>
            <a:off x="1051560" y="3968496"/>
            <a:ext cx="6035040" cy="507492"/>
          </a:xfrm>
          <a:prstGeom prst="rect">
            <a:avLst/>
          </a:prstGeom>
          <a:noFill/>
          <a:ln/>
        </p:spPr>
        <p:txBody>
          <a:bodyPr wrap="square" lIns="0" tIns="0" rIns="0" bIns="0" rtlCol="0" anchor="ctr"/>
          <a:lstStyle/>
          <a:p>
            <a:pPr marL="0" indent="0">
              <a:buNone/>
            </a:pPr>
            <a:r>
              <a:rPr lang="en-US" sz="1250" b="1" dirty="0">
                <a:solidFill>
                  <a:srgbClr val="1B2E34"/>
                </a:solidFill>
                <a:latin typeface="Calibri" pitchFamily="34" charset="0"/>
                <a:ea typeface="Calibri" pitchFamily="34" charset="-122"/>
                <a:cs typeface="Calibri" pitchFamily="34" charset="-120"/>
              </a:rPr>
              <a:t>Kozijnen / dubbel glas</a:t>
            </a:r>
            <a:endParaRPr lang="en-US" sz="1250" dirty="0"/>
          </a:p>
        </p:txBody>
      </p:sp>
      <p:sp>
        <p:nvSpPr>
          <p:cNvPr id="26" name="Text 22"/>
          <p:cNvSpPr/>
          <p:nvPr/>
        </p:nvSpPr>
        <p:spPr>
          <a:xfrm>
            <a:off x="6858000" y="3968496"/>
            <a:ext cx="4663440" cy="507492"/>
          </a:xfrm>
          <a:prstGeom prst="rect">
            <a:avLst/>
          </a:prstGeom>
          <a:noFill/>
          <a:ln/>
        </p:spPr>
        <p:txBody>
          <a:bodyPr wrap="square" lIns="0" tIns="0" rIns="0" bIns="0" rtlCol="0" anchor="ctr"/>
          <a:lstStyle/>
          <a:p>
            <a:pPr marL="0" indent="0">
              <a:buNone/>
            </a:pPr>
            <a:r>
              <a:rPr lang="en-US" sz="1150" dirty="0">
                <a:solidFill>
                  <a:srgbClr val="1B2E34"/>
                </a:solidFill>
                <a:latin typeface="Calibri" pitchFamily="34" charset="0"/>
                <a:ea typeface="Calibri" pitchFamily="34" charset="-122"/>
                <a:cs typeface="Calibri" pitchFamily="34" charset="-120"/>
              </a:rPr>
              <a:t>Hangt af van het reglement: privé of gemeenschappelijk</a:t>
            </a:r>
            <a:endParaRPr lang="en-US" sz="1150" dirty="0"/>
          </a:p>
        </p:txBody>
      </p:sp>
      <p:sp>
        <p:nvSpPr>
          <p:cNvPr id="27" name="Shape 23"/>
          <p:cNvSpPr/>
          <p:nvPr/>
        </p:nvSpPr>
        <p:spPr>
          <a:xfrm>
            <a:off x="502920" y="4553712"/>
            <a:ext cx="11155680" cy="507492"/>
          </a:xfrm>
          <a:prstGeom prst="roundRect">
            <a:avLst>
              <a:gd name="adj" fmla="val 9009"/>
            </a:avLst>
          </a:prstGeom>
          <a:solidFill>
            <a:srgbClr val="F8EDE9"/>
          </a:solidFill>
          <a:ln/>
        </p:spPr>
      </p:sp>
      <p:sp>
        <p:nvSpPr>
          <p:cNvPr id="28" name="Shape 24"/>
          <p:cNvSpPr/>
          <p:nvPr/>
        </p:nvSpPr>
        <p:spPr>
          <a:xfrm>
            <a:off x="676656" y="4695444"/>
            <a:ext cx="219456" cy="219456"/>
          </a:xfrm>
          <a:prstGeom prst="ellipse">
            <a:avLst/>
          </a:prstGeom>
          <a:solidFill>
            <a:srgbClr val="BE4A33"/>
          </a:solidFill>
          <a:ln/>
        </p:spPr>
      </p:sp>
      <p:sp>
        <p:nvSpPr>
          <p:cNvPr id="29" name="Text 25"/>
          <p:cNvSpPr/>
          <p:nvPr/>
        </p:nvSpPr>
        <p:spPr>
          <a:xfrm>
            <a:off x="1051560" y="4553712"/>
            <a:ext cx="6035040" cy="507492"/>
          </a:xfrm>
          <a:prstGeom prst="rect">
            <a:avLst/>
          </a:prstGeom>
          <a:noFill/>
          <a:ln/>
        </p:spPr>
        <p:txBody>
          <a:bodyPr wrap="square" lIns="0" tIns="0" rIns="0" bIns="0" rtlCol="0" anchor="ctr"/>
          <a:lstStyle/>
          <a:p>
            <a:pPr marL="0" indent="0">
              <a:buNone/>
            </a:pPr>
            <a:r>
              <a:rPr lang="en-US" sz="1250" b="1" dirty="0">
                <a:solidFill>
                  <a:srgbClr val="1B2E34"/>
                </a:solidFill>
                <a:latin typeface="Calibri" pitchFamily="34" charset="0"/>
                <a:ea typeface="Calibri" pitchFamily="34" charset="-122"/>
                <a:cs typeface="Calibri" pitchFamily="34" charset="-120"/>
              </a:rPr>
              <a:t>Individuele cv-ketel → collectieve warmte</a:t>
            </a:r>
            <a:endParaRPr lang="en-US" sz="1250" dirty="0"/>
          </a:p>
        </p:txBody>
      </p:sp>
      <p:sp>
        <p:nvSpPr>
          <p:cNvPr id="30" name="Text 26"/>
          <p:cNvSpPr/>
          <p:nvPr/>
        </p:nvSpPr>
        <p:spPr>
          <a:xfrm>
            <a:off x="6858000" y="4553712"/>
            <a:ext cx="4663440" cy="507492"/>
          </a:xfrm>
          <a:prstGeom prst="rect">
            <a:avLst/>
          </a:prstGeom>
          <a:noFill/>
          <a:ln/>
        </p:spPr>
        <p:txBody>
          <a:bodyPr wrap="square" lIns="0" tIns="0" rIns="0" bIns="0" rtlCol="0" anchor="ctr"/>
          <a:lstStyle/>
          <a:p>
            <a:pPr marL="0" indent="0">
              <a:buNone/>
            </a:pPr>
            <a:r>
              <a:rPr lang="en-US" sz="1150" dirty="0">
                <a:solidFill>
                  <a:srgbClr val="1B2E34"/>
                </a:solidFill>
                <a:latin typeface="Calibri" pitchFamily="34" charset="0"/>
                <a:ea typeface="Calibri" pitchFamily="34" charset="-122"/>
                <a:cs typeface="Calibri" pitchFamily="34" charset="-120"/>
              </a:rPr>
              <a:t>Nietigheidsrisico zonder aktewijziging</a:t>
            </a:r>
            <a:endParaRPr lang="en-US" sz="1150" dirty="0"/>
          </a:p>
        </p:txBody>
      </p:sp>
      <p:sp>
        <p:nvSpPr>
          <p:cNvPr id="31" name="Shape 27"/>
          <p:cNvSpPr/>
          <p:nvPr/>
        </p:nvSpPr>
        <p:spPr>
          <a:xfrm>
            <a:off x="502920" y="5138928"/>
            <a:ext cx="11155680" cy="507492"/>
          </a:xfrm>
          <a:prstGeom prst="roundRect">
            <a:avLst>
              <a:gd name="adj" fmla="val 9009"/>
            </a:avLst>
          </a:prstGeom>
          <a:solidFill>
            <a:srgbClr val="F8EDE9"/>
          </a:solidFill>
          <a:ln/>
        </p:spPr>
      </p:sp>
      <p:sp>
        <p:nvSpPr>
          <p:cNvPr id="32" name="Shape 28"/>
          <p:cNvSpPr/>
          <p:nvPr/>
        </p:nvSpPr>
        <p:spPr>
          <a:xfrm>
            <a:off x="676656" y="5280660"/>
            <a:ext cx="219456" cy="219456"/>
          </a:xfrm>
          <a:prstGeom prst="ellipse">
            <a:avLst/>
          </a:prstGeom>
          <a:solidFill>
            <a:srgbClr val="BE4A33"/>
          </a:solidFill>
          <a:ln/>
        </p:spPr>
      </p:sp>
      <p:sp>
        <p:nvSpPr>
          <p:cNvPr id="33" name="Text 29"/>
          <p:cNvSpPr/>
          <p:nvPr/>
        </p:nvSpPr>
        <p:spPr>
          <a:xfrm>
            <a:off x="1051560" y="5138928"/>
            <a:ext cx="6035040" cy="507492"/>
          </a:xfrm>
          <a:prstGeom prst="rect">
            <a:avLst/>
          </a:prstGeom>
          <a:noFill/>
          <a:ln/>
        </p:spPr>
        <p:txBody>
          <a:bodyPr wrap="square" lIns="0" tIns="0" rIns="0" bIns="0" rtlCol="0" anchor="ctr"/>
          <a:lstStyle/>
          <a:p>
            <a:pPr marL="0" indent="0">
              <a:buNone/>
            </a:pPr>
            <a:r>
              <a:rPr lang="en-US" sz="1250" b="1" dirty="0">
                <a:solidFill>
                  <a:srgbClr val="1B2E34"/>
                </a:solidFill>
                <a:latin typeface="Calibri" pitchFamily="34" charset="0"/>
                <a:ea typeface="Calibri" pitchFamily="34" charset="-122"/>
                <a:cs typeface="Calibri" pitchFamily="34" charset="-120"/>
              </a:rPr>
              <a:t>Van gaskoken naar inductie</a:t>
            </a:r>
            <a:endParaRPr lang="en-US" sz="1250" dirty="0"/>
          </a:p>
        </p:txBody>
      </p:sp>
      <p:sp>
        <p:nvSpPr>
          <p:cNvPr id="34" name="Text 30"/>
          <p:cNvSpPr/>
          <p:nvPr/>
        </p:nvSpPr>
        <p:spPr>
          <a:xfrm>
            <a:off x="6858000" y="5138928"/>
            <a:ext cx="4663440" cy="507492"/>
          </a:xfrm>
          <a:prstGeom prst="rect">
            <a:avLst/>
          </a:prstGeom>
          <a:noFill/>
          <a:ln/>
        </p:spPr>
        <p:txBody>
          <a:bodyPr wrap="square" lIns="0" tIns="0" rIns="0" bIns="0" rtlCol="0" anchor="ctr"/>
          <a:lstStyle/>
          <a:p>
            <a:pPr marL="0" indent="0">
              <a:buNone/>
            </a:pPr>
            <a:r>
              <a:rPr lang="en-US" sz="1150" dirty="0">
                <a:solidFill>
                  <a:srgbClr val="1B2E34"/>
                </a:solidFill>
                <a:latin typeface="Calibri" pitchFamily="34" charset="0"/>
                <a:ea typeface="Calibri" pitchFamily="34" charset="-122"/>
                <a:cs typeface="Calibri" pitchFamily="34" charset="-120"/>
              </a:rPr>
              <a:t>Gaskooktoestel vaak privé — collectief besluit op gespannen voet met de akte</a:t>
            </a:r>
            <a:endParaRPr lang="en-US" sz="1150" dirty="0"/>
          </a:p>
        </p:txBody>
      </p:sp>
      <p:sp>
        <p:nvSpPr>
          <p:cNvPr id="35" name="Shape 31"/>
          <p:cNvSpPr/>
          <p:nvPr/>
        </p:nvSpPr>
        <p:spPr>
          <a:xfrm>
            <a:off x="502920" y="5724144"/>
            <a:ext cx="11155680" cy="507492"/>
          </a:xfrm>
          <a:prstGeom prst="roundRect">
            <a:avLst>
              <a:gd name="adj" fmla="val 9009"/>
            </a:avLst>
          </a:prstGeom>
          <a:solidFill>
            <a:srgbClr val="F8EDE9"/>
          </a:solidFill>
          <a:ln/>
        </p:spPr>
      </p:sp>
      <p:sp>
        <p:nvSpPr>
          <p:cNvPr id="36" name="Shape 32"/>
          <p:cNvSpPr/>
          <p:nvPr/>
        </p:nvSpPr>
        <p:spPr>
          <a:xfrm>
            <a:off x="676656" y="5865876"/>
            <a:ext cx="219456" cy="219456"/>
          </a:xfrm>
          <a:prstGeom prst="ellipse">
            <a:avLst/>
          </a:prstGeom>
          <a:solidFill>
            <a:srgbClr val="BE4A33"/>
          </a:solidFill>
          <a:ln/>
        </p:spPr>
      </p:sp>
      <p:sp>
        <p:nvSpPr>
          <p:cNvPr id="37" name="Text 33"/>
          <p:cNvSpPr/>
          <p:nvPr/>
        </p:nvSpPr>
        <p:spPr>
          <a:xfrm>
            <a:off x="1051560" y="5724144"/>
            <a:ext cx="6035040" cy="507492"/>
          </a:xfrm>
          <a:prstGeom prst="rect">
            <a:avLst/>
          </a:prstGeom>
          <a:noFill/>
          <a:ln/>
        </p:spPr>
        <p:txBody>
          <a:bodyPr wrap="square" lIns="0" tIns="0" rIns="0" bIns="0" rtlCol="0" anchor="ctr"/>
          <a:lstStyle/>
          <a:p>
            <a:pPr marL="0" indent="0">
              <a:buNone/>
            </a:pPr>
            <a:r>
              <a:rPr lang="en-US" sz="1250" b="1" dirty="0">
                <a:solidFill>
                  <a:srgbClr val="1B2E34"/>
                </a:solidFill>
                <a:latin typeface="Calibri" pitchFamily="34" charset="0"/>
                <a:ea typeface="Calibri" pitchFamily="34" charset="-122"/>
                <a:cs typeface="Calibri" pitchFamily="34" charset="-120"/>
              </a:rPr>
              <a:t>Aansluiting op een warmtenet</a:t>
            </a:r>
            <a:endParaRPr lang="en-US" sz="1250" dirty="0"/>
          </a:p>
        </p:txBody>
      </p:sp>
      <p:sp>
        <p:nvSpPr>
          <p:cNvPr id="38" name="Text 34"/>
          <p:cNvSpPr/>
          <p:nvPr/>
        </p:nvSpPr>
        <p:spPr>
          <a:xfrm>
            <a:off x="6858000" y="5724144"/>
            <a:ext cx="4663440" cy="507492"/>
          </a:xfrm>
          <a:prstGeom prst="rect">
            <a:avLst/>
          </a:prstGeom>
          <a:noFill/>
          <a:ln/>
        </p:spPr>
        <p:txBody>
          <a:bodyPr wrap="square" lIns="0" tIns="0" rIns="0" bIns="0" rtlCol="0" anchor="ctr"/>
          <a:lstStyle/>
          <a:p>
            <a:pPr marL="0" indent="0">
              <a:buNone/>
            </a:pPr>
            <a:r>
              <a:rPr lang="en-US" sz="1150" dirty="0">
                <a:solidFill>
                  <a:srgbClr val="1B2E34"/>
                </a:solidFill>
                <a:latin typeface="Calibri" pitchFamily="34" charset="0"/>
                <a:ea typeface="Calibri" pitchFamily="34" charset="-122"/>
                <a:cs typeface="Calibri" pitchFamily="34" charset="-120"/>
              </a:rPr>
              <a:t>Kan aktewijziging vergen, tenzij een wettelijke route geldt</a:t>
            </a:r>
            <a:endParaRPr lang="en-US" sz="1150" dirty="0"/>
          </a:p>
        </p:txBody>
      </p:sp>
      <p:sp>
        <p:nvSpPr>
          <p:cNvPr id="39" name="Text 35"/>
          <p:cNvSpPr/>
          <p:nvPr/>
        </p:nvSpPr>
        <p:spPr>
          <a:xfrm>
            <a:off x="502920" y="6355080"/>
            <a:ext cx="11155680" cy="274320"/>
          </a:xfrm>
          <a:prstGeom prst="rect">
            <a:avLst/>
          </a:prstGeom>
          <a:noFill/>
          <a:ln/>
        </p:spPr>
        <p:txBody>
          <a:bodyPr wrap="square" lIns="0" tIns="0" rIns="0" bIns="0" rtlCol="0" anchor="ctr"/>
          <a:lstStyle/>
          <a:p>
            <a:pPr marL="0" indent="0">
              <a:buNone/>
            </a:pPr>
            <a:r>
              <a:rPr lang="en-US" sz="1050" b="1" dirty="0">
                <a:solidFill>
                  <a:srgbClr val="3E8E7E"/>
                </a:solidFill>
                <a:latin typeface="Calibri" pitchFamily="34" charset="0"/>
                <a:ea typeface="Calibri" pitchFamily="34" charset="-122"/>
                <a:cs typeface="Calibri" pitchFamily="34" charset="-120"/>
              </a:rPr>
              <a:t>Groen </a:t>
            </a:r>
            <a:r>
              <a:rPr lang="en-US" sz="1050" dirty="0">
                <a:solidFill>
                  <a:srgbClr val="5E7178"/>
                </a:solidFill>
                <a:latin typeface="Calibri" pitchFamily="34" charset="0"/>
                <a:ea typeface="Calibri" pitchFamily="34" charset="-122"/>
                <a:cs typeface="Calibri" pitchFamily="34" charset="-120"/>
              </a:rPr>
              <a:t>= past doorgaans binnen de akte    </a:t>
            </a:r>
            <a:r>
              <a:rPr lang="en-US" sz="1050" b="1" dirty="0">
                <a:solidFill>
                  <a:srgbClr val="E0922F"/>
                </a:solidFill>
                <a:latin typeface="Calibri" pitchFamily="34" charset="0"/>
                <a:ea typeface="Calibri" pitchFamily="34" charset="-122"/>
                <a:cs typeface="Calibri" pitchFamily="34" charset="-120"/>
              </a:rPr>
              <a:t>Amber </a:t>
            </a:r>
            <a:r>
              <a:rPr lang="en-US" sz="1050" dirty="0">
                <a:solidFill>
                  <a:srgbClr val="5E7178"/>
                </a:solidFill>
                <a:latin typeface="Calibri" pitchFamily="34" charset="0"/>
                <a:ea typeface="Calibri" pitchFamily="34" charset="-122"/>
                <a:cs typeface="Calibri" pitchFamily="34" charset="-120"/>
              </a:rPr>
              <a:t>= hangt af van reglement/akte    </a:t>
            </a:r>
            <a:r>
              <a:rPr lang="en-US" sz="1050" b="1" dirty="0">
                <a:solidFill>
                  <a:srgbClr val="BE4A33"/>
                </a:solidFill>
                <a:latin typeface="Calibri" pitchFamily="34" charset="0"/>
                <a:ea typeface="Calibri" pitchFamily="34" charset="-122"/>
                <a:cs typeface="Calibri" pitchFamily="34" charset="-120"/>
              </a:rPr>
              <a:t>Rood </a:t>
            </a:r>
            <a:r>
              <a:rPr lang="en-US" sz="1050" dirty="0">
                <a:solidFill>
                  <a:srgbClr val="5E7178"/>
                </a:solidFill>
                <a:latin typeface="Calibri" pitchFamily="34" charset="0"/>
                <a:ea typeface="Calibri" pitchFamily="34" charset="-122"/>
                <a:cs typeface="Calibri" pitchFamily="34" charset="-120"/>
              </a:rPr>
              <a:t>= nietigheidsrisico of aktewijziging nodig</a:t>
            </a:r>
            <a:endParaRPr lang="en-US" sz="1050" dirty="0"/>
          </a:p>
        </p:txBody>
      </p:sp>
      <p:sp>
        <p:nvSpPr>
          <p:cNvPr id="40" name="Text 36"/>
          <p:cNvSpPr/>
          <p:nvPr/>
        </p:nvSpPr>
        <p:spPr>
          <a:xfrm>
            <a:off x="502920" y="6473952"/>
            <a:ext cx="7315200" cy="274320"/>
          </a:xfrm>
          <a:prstGeom prst="rect">
            <a:avLst/>
          </a:prstGeom>
          <a:noFill/>
          <a:ln/>
        </p:spPr>
        <p:txBody>
          <a:bodyPr wrap="square" lIns="0" tIns="0" rIns="0" bIns="0" rtlCol="0" anchor="ctr"/>
          <a:lstStyle/>
          <a:p>
            <a:pPr marL="0" indent="0" algn="l">
              <a:buNone/>
            </a:pPr>
            <a:r>
              <a:rPr lang="en-US" sz="900" dirty="0">
                <a:solidFill>
                  <a:srgbClr val="5E7178"/>
                </a:solidFill>
                <a:latin typeface="Calibri" pitchFamily="34" charset="0"/>
                <a:ea typeface="Calibri" pitchFamily="34" charset="-122"/>
                <a:cs typeface="Calibri" pitchFamily="34" charset="-120"/>
              </a:rPr>
              <a:t>VvENET  ·  werksessie 'Door de helft'  ·  29 juni 2026</a:t>
            </a:r>
            <a:endParaRPr lang="en-US" sz="900" dirty="0"/>
          </a:p>
        </p:txBody>
      </p:sp>
      <p:sp>
        <p:nvSpPr>
          <p:cNvPr id="41" name="Text 37"/>
          <p:cNvSpPr/>
          <p:nvPr/>
        </p:nvSpPr>
        <p:spPr>
          <a:xfrm>
            <a:off x="11247120" y="6473952"/>
            <a:ext cx="411480" cy="274320"/>
          </a:xfrm>
          <a:prstGeom prst="rect">
            <a:avLst/>
          </a:prstGeom>
          <a:noFill/>
          <a:ln/>
        </p:spPr>
        <p:txBody>
          <a:bodyPr wrap="square" lIns="0" tIns="0" rIns="0" bIns="0" rtlCol="0" anchor="ctr"/>
          <a:lstStyle/>
          <a:p>
            <a:pPr marL="0" indent="0" algn="r">
              <a:buNone/>
            </a:pPr>
            <a:r>
              <a:rPr lang="en-US" sz="900" dirty="0">
                <a:solidFill>
                  <a:srgbClr val="5E7178"/>
                </a:solidFill>
                <a:latin typeface="Calibri" pitchFamily="34" charset="0"/>
                <a:ea typeface="Calibri" pitchFamily="34" charset="-122"/>
                <a:cs typeface="Calibri" pitchFamily="34" charset="-120"/>
              </a:rPr>
              <a:t>13</a:t>
            </a:r>
            <a:endParaRPr lang="en-US" sz="9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502920" y="457200"/>
            <a:ext cx="566928" cy="566928"/>
          </a:xfrm>
          <a:prstGeom prst="ellipse">
            <a:avLst/>
          </a:prstGeom>
          <a:solidFill>
            <a:srgbClr val="EEF5F6"/>
          </a:solidFill>
          <a:ln/>
        </p:spPr>
      </p:sp>
      <p:pic>
        <p:nvPicPr>
          <p:cNvPr id="3" name="Image 0" descr="preencoded.png"/>
          <p:cNvPicPr>
            <a:picLocks noChangeAspect="1"/>
          </p:cNvPicPr>
          <p:nvPr/>
        </p:nvPicPr>
        <p:blipFill>
          <a:blip r:embed="rId3"/>
          <a:stretch>
            <a:fillRect/>
          </a:stretch>
        </p:blipFill>
        <p:spPr>
          <a:xfrm>
            <a:off x="640080" y="594360"/>
            <a:ext cx="292608" cy="292608"/>
          </a:xfrm>
          <a:prstGeom prst="rect">
            <a:avLst/>
          </a:prstGeom>
        </p:spPr>
      </p:pic>
      <p:sp>
        <p:nvSpPr>
          <p:cNvPr id="4" name="Text 1"/>
          <p:cNvSpPr/>
          <p:nvPr/>
        </p:nvSpPr>
        <p:spPr>
          <a:xfrm>
            <a:off x="1207008" y="457200"/>
            <a:ext cx="8503920" cy="274320"/>
          </a:xfrm>
          <a:prstGeom prst="rect">
            <a:avLst/>
          </a:prstGeom>
          <a:noFill/>
          <a:ln/>
        </p:spPr>
        <p:txBody>
          <a:bodyPr wrap="square" lIns="0" tIns="0" rIns="0" bIns="0" rtlCol="0" anchor="ctr"/>
          <a:lstStyle/>
          <a:p>
            <a:pPr marL="0" indent="0">
              <a:buNone/>
            </a:pPr>
            <a:r>
              <a:rPr lang="en-US" sz="1100" b="1" kern="0" spc="200" dirty="0">
                <a:solidFill>
                  <a:srgbClr val="0E7C86"/>
                </a:solidFill>
                <a:latin typeface="Calibri" pitchFamily="34" charset="0"/>
                <a:ea typeface="Calibri" pitchFamily="34" charset="-122"/>
                <a:cs typeface="Calibri" pitchFamily="34" charset="-120"/>
              </a:rPr>
              <a:t>3 · FINANCIERING</a:t>
            </a:r>
            <a:endParaRPr lang="en-US" sz="1100" dirty="0"/>
          </a:p>
        </p:txBody>
      </p:sp>
      <p:sp>
        <p:nvSpPr>
          <p:cNvPr id="5" name="Text 2"/>
          <p:cNvSpPr/>
          <p:nvPr/>
        </p:nvSpPr>
        <p:spPr>
          <a:xfrm>
            <a:off x="1188720" y="713232"/>
            <a:ext cx="8732520" cy="640080"/>
          </a:xfrm>
          <a:prstGeom prst="rect">
            <a:avLst/>
          </a:prstGeom>
          <a:noFill/>
          <a:ln/>
        </p:spPr>
        <p:txBody>
          <a:bodyPr wrap="square" lIns="0" tIns="0" rIns="0" bIns="0" rtlCol="0" anchor="ctr"/>
          <a:lstStyle/>
          <a:p>
            <a:pPr marL="0" indent="0">
              <a:buNone/>
            </a:pPr>
            <a:r>
              <a:rPr lang="en-US" sz="2300" b="1" dirty="0">
                <a:solidFill>
                  <a:srgbClr val="1B2E34"/>
                </a:solidFill>
                <a:latin typeface="Cambria" pitchFamily="34" charset="0"/>
                <a:ea typeface="Cambria" pitchFamily="34" charset="-122"/>
                <a:cs typeface="Cambria" pitchFamily="34" charset="-120"/>
              </a:rPr>
              <a:t>De trechter: van 100% naar 4–9% dat echt kwalificeert</a:t>
            </a:r>
            <a:endParaRPr lang="en-US" sz="2300" dirty="0"/>
          </a:p>
        </p:txBody>
      </p:sp>
      <p:pic>
        <p:nvPicPr>
          <p:cNvPr id="6" name="Image 1" descr="preencoded.png"/>
          <p:cNvPicPr>
            <a:picLocks noChangeAspect="1"/>
          </p:cNvPicPr>
          <p:nvPr/>
        </p:nvPicPr>
        <p:blipFill>
          <a:blip r:embed="rId4"/>
          <a:stretch>
            <a:fillRect/>
          </a:stretch>
        </p:blipFill>
        <p:spPr>
          <a:xfrm>
            <a:off x="10076688" y="402336"/>
            <a:ext cx="1554480" cy="662044"/>
          </a:xfrm>
          <a:prstGeom prst="rect">
            <a:avLst/>
          </a:prstGeom>
        </p:spPr>
      </p:pic>
      <p:sp>
        <p:nvSpPr>
          <p:cNvPr id="7" name="Text 3"/>
          <p:cNvSpPr/>
          <p:nvPr/>
        </p:nvSpPr>
        <p:spPr>
          <a:xfrm>
            <a:off x="502920" y="1783080"/>
            <a:ext cx="3840480" cy="566928"/>
          </a:xfrm>
          <a:prstGeom prst="rect">
            <a:avLst/>
          </a:prstGeom>
          <a:noFill/>
          <a:ln/>
        </p:spPr>
        <p:txBody>
          <a:bodyPr wrap="square" lIns="0" tIns="0" rIns="0" bIns="0" rtlCol="0" anchor="ctr"/>
          <a:lstStyle/>
          <a:p>
            <a:pPr marL="0" indent="0" algn="r">
              <a:buNone/>
            </a:pPr>
            <a:r>
              <a:rPr lang="en-US" sz="1250" dirty="0">
                <a:solidFill>
                  <a:srgbClr val="1B2E34"/>
                </a:solidFill>
                <a:latin typeface="Calibri" pitchFamily="34" charset="0"/>
                <a:ea typeface="Calibri" pitchFamily="34" charset="-122"/>
                <a:cs typeface="Calibri" pitchFamily="34" charset="-120"/>
              </a:rPr>
              <a:t>Alle VvE's met woning</a:t>
            </a:r>
            <a:endParaRPr lang="en-US" sz="1250" dirty="0"/>
          </a:p>
        </p:txBody>
      </p:sp>
      <p:sp>
        <p:nvSpPr>
          <p:cNvPr id="8" name="Shape 4"/>
          <p:cNvSpPr/>
          <p:nvPr/>
        </p:nvSpPr>
        <p:spPr>
          <a:xfrm>
            <a:off x="4526280" y="1783080"/>
            <a:ext cx="5486400" cy="566928"/>
          </a:xfrm>
          <a:prstGeom prst="rect">
            <a:avLst/>
          </a:prstGeom>
          <a:solidFill>
            <a:srgbClr val="14919B"/>
          </a:solidFill>
          <a:ln/>
        </p:spPr>
      </p:sp>
      <p:sp>
        <p:nvSpPr>
          <p:cNvPr id="9" name="Text 5"/>
          <p:cNvSpPr/>
          <p:nvPr/>
        </p:nvSpPr>
        <p:spPr>
          <a:xfrm>
            <a:off x="10140696" y="1783080"/>
            <a:ext cx="1371600" cy="566928"/>
          </a:xfrm>
          <a:prstGeom prst="rect">
            <a:avLst/>
          </a:prstGeom>
          <a:noFill/>
          <a:ln/>
        </p:spPr>
        <p:txBody>
          <a:bodyPr wrap="square" lIns="0" tIns="0" rIns="0" bIns="0" rtlCol="0" anchor="ctr"/>
          <a:lstStyle/>
          <a:p>
            <a:pPr marL="0" indent="0">
              <a:buNone/>
            </a:pPr>
            <a:r>
              <a:rPr lang="en-US" sz="1700" b="1" dirty="0">
                <a:solidFill>
                  <a:srgbClr val="14919B"/>
                </a:solidFill>
                <a:latin typeface="Cambria" pitchFamily="34" charset="0"/>
                <a:ea typeface="Cambria" pitchFamily="34" charset="-122"/>
                <a:cs typeface="Cambria" pitchFamily="34" charset="-120"/>
              </a:rPr>
              <a:t>100%</a:t>
            </a:r>
            <a:endParaRPr lang="en-US" sz="1700" dirty="0"/>
          </a:p>
        </p:txBody>
      </p:sp>
      <p:sp>
        <p:nvSpPr>
          <p:cNvPr id="10" name="Text 6"/>
          <p:cNvSpPr/>
          <p:nvPr/>
        </p:nvSpPr>
        <p:spPr>
          <a:xfrm>
            <a:off x="502920" y="2569464"/>
            <a:ext cx="3840480" cy="566928"/>
          </a:xfrm>
          <a:prstGeom prst="rect">
            <a:avLst/>
          </a:prstGeom>
          <a:noFill/>
          <a:ln/>
        </p:spPr>
        <p:txBody>
          <a:bodyPr wrap="square" lIns="0" tIns="0" rIns="0" bIns="0" rtlCol="0" anchor="ctr"/>
          <a:lstStyle/>
          <a:p>
            <a:pPr marL="0" indent="0" algn="r">
              <a:buNone/>
            </a:pPr>
            <a:r>
              <a:rPr lang="en-US" sz="1250" dirty="0">
                <a:solidFill>
                  <a:srgbClr val="1B2E34"/>
                </a:solidFill>
                <a:latin typeface="Calibri" pitchFamily="34" charset="0"/>
                <a:ea typeface="Calibri" pitchFamily="34" charset="-122"/>
                <a:cs typeface="Calibri" pitchFamily="34" charset="-120"/>
              </a:rPr>
              <a:t>Ingeschreven bij de KvK</a:t>
            </a:r>
            <a:endParaRPr lang="en-US" sz="1250" dirty="0"/>
          </a:p>
        </p:txBody>
      </p:sp>
      <p:sp>
        <p:nvSpPr>
          <p:cNvPr id="11" name="Shape 7"/>
          <p:cNvSpPr/>
          <p:nvPr/>
        </p:nvSpPr>
        <p:spPr>
          <a:xfrm>
            <a:off x="4526280" y="2569464"/>
            <a:ext cx="4297680" cy="566928"/>
          </a:xfrm>
          <a:prstGeom prst="rect">
            <a:avLst/>
          </a:prstGeom>
          <a:solidFill>
            <a:srgbClr val="0E7C86"/>
          </a:solidFill>
          <a:ln/>
        </p:spPr>
      </p:sp>
      <p:sp>
        <p:nvSpPr>
          <p:cNvPr id="12" name="Text 8"/>
          <p:cNvSpPr/>
          <p:nvPr/>
        </p:nvSpPr>
        <p:spPr>
          <a:xfrm>
            <a:off x="8951976" y="2569464"/>
            <a:ext cx="1371600" cy="566928"/>
          </a:xfrm>
          <a:prstGeom prst="rect">
            <a:avLst/>
          </a:prstGeom>
          <a:noFill/>
          <a:ln/>
        </p:spPr>
        <p:txBody>
          <a:bodyPr wrap="square" lIns="0" tIns="0" rIns="0" bIns="0" rtlCol="0" anchor="ctr"/>
          <a:lstStyle/>
          <a:p>
            <a:pPr marL="0" indent="0">
              <a:buNone/>
            </a:pPr>
            <a:r>
              <a:rPr lang="en-US" sz="1700" b="1" dirty="0">
                <a:solidFill>
                  <a:srgbClr val="0E7C86"/>
                </a:solidFill>
                <a:latin typeface="Cambria" pitchFamily="34" charset="0"/>
                <a:ea typeface="Cambria" pitchFamily="34" charset="-122"/>
                <a:cs typeface="Cambria" pitchFamily="34" charset="-120"/>
              </a:rPr>
              <a:t>46%</a:t>
            </a:r>
            <a:endParaRPr lang="en-US" sz="1700" dirty="0"/>
          </a:p>
        </p:txBody>
      </p:sp>
      <p:sp>
        <p:nvSpPr>
          <p:cNvPr id="13" name="Text 9"/>
          <p:cNvSpPr/>
          <p:nvPr/>
        </p:nvSpPr>
        <p:spPr>
          <a:xfrm>
            <a:off x="502920" y="3355848"/>
            <a:ext cx="3840480" cy="566928"/>
          </a:xfrm>
          <a:prstGeom prst="rect">
            <a:avLst/>
          </a:prstGeom>
          <a:noFill/>
          <a:ln/>
        </p:spPr>
        <p:txBody>
          <a:bodyPr wrap="square" lIns="0" tIns="0" rIns="0" bIns="0" rtlCol="0" anchor="ctr"/>
          <a:lstStyle/>
          <a:p>
            <a:pPr marL="0" indent="0" algn="r">
              <a:buNone/>
            </a:pPr>
            <a:r>
              <a:rPr lang="en-US" sz="1250" dirty="0">
                <a:solidFill>
                  <a:srgbClr val="1B2E34"/>
                </a:solidFill>
                <a:latin typeface="Calibri" pitchFamily="34" charset="0"/>
                <a:ea typeface="Calibri" pitchFamily="34" charset="-122"/>
                <a:cs typeface="Calibri" pitchFamily="34" charset="-120"/>
              </a:rPr>
              <a:t>+ actief bestuur &amp; bankrekening</a:t>
            </a:r>
            <a:endParaRPr lang="en-US" sz="1250" dirty="0"/>
          </a:p>
        </p:txBody>
      </p:sp>
      <p:sp>
        <p:nvSpPr>
          <p:cNvPr id="14" name="Shape 10"/>
          <p:cNvSpPr/>
          <p:nvPr/>
        </p:nvSpPr>
        <p:spPr>
          <a:xfrm>
            <a:off x="4526280" y="3355848"/>
            <a:ext cx="3200400" cy="566928"/>
          </a:xfrm>
          <a:prstGeom prst="rect">
            <a:avLst/>
          </a:prstGeom>
          <a:solidFill>
            <a:srgbClr val="0E7C86"/>
          </a:solidFill>
          <a:ln/>
        </p:spPr>
      </p:sp>
      <p:sp>
        <p:nvSpPr>
          <p:cNvPr id="15" name="Text 11"/>
          <p:cNvSpPr/>
          <p:nvPr/>
        </p:nvSpPr>
        <p:spPr>
          <a:xfrm>
            <a:off x="7854696" y="3355848"/>
            <a:ext cx="1371600" cy="566928"/>
          </a:xfrm>
          <a:prstGeom prst="rect">
            <a:avLst/>
          </a:prstGeom>
          <a:noFill/>
          <a:ln/>
        </p:spPr>
        <p:txBody>
          <a:bodyPr wrap="square" lIns="0" tIns="0" rIns="0" bIns="0" rtlCol="0" anchor="ctr"/>
          <a:lstStyle/>
          <a:p>
            <a:pPr marL="0" indent="0">
              <a:buNone/>
            </a:pPr>
            <a:r>
              <a:rPr lang="en-US" sz="1700" b="1" dirty="0">
                <a:solidFill>
                  <a:srgbClr val="0E7C86"/>
                </a:solidFill>
                <a:latin typeface="Cambria" pitchFamily="34" charset="0"/>
                <a:ea typeface="Cambria" pitchFamily="34" charset="-122"/>
                <a:cs typeface="Cambria" pitchFamily="34" charset="-120"/>
              </a:rPr>
              <a:t>± 34%</a:t>
            </a:r>
            <a:endParaRPr lang="en-US" sz="1700" dirty="0"/>
          </a:p>
        </p:txBody>
      </p:sp>
      <p:sp>
        <p:nvSpPr>
          <p:cNvPr id="16" name="Text 12"/>
          <p:cNvSpPr/>
          <p:nvPr/>
        </p:nvSpPr>
        <p:spPr>
          <a:xfrm>
            <a:off x="502920" y="4142232"/>
            <a:ext cx="3840480" cy="566928"/>
          </a:xfrm>
          <a:prstGeom prst="rect">
            <a:avLst/>
          </a:prstGeom>
          <a:noFill/>
          <a:ln/>
        </p:spPr>
        <p:txBody>
          <a:bodyPr wrap="square" lIns="0" tIns="0" rIns="0" bIns="0" rtlCol="0" anchor="ctr"/>
          <a:lstStyle/>
          <a:p>
            <a:pPr marL="0" indent="0" algn="r">
              <a:buNone/>
            </a:pPr>
            <a:r>
              <a:rPr lang="en-US" sz="1250" dirty="0">
                <a:solidFill>
                  <a:srgbClr val="1B2E34"/>
                </a:solidFill>
                <a:latin typeface="Calibri" pitchFamily="34" charset="0"/>
                <a:ea typeface="Calibri" pitchFamily="34" charset="-122"/>
                <a:cs typeface="Calibri" pitchFamily="34" charset="-120"/>
              </a:rPr>
              <a:t>+ reservefonds op wettelijke norm</a:t>
            </a:r>
            <a:endParaRPr lang="en-US" sz="1250" dirty="0"/>
          </a:p>
        </p:txBody>
      </p:sp>
      <p:sp>
        <p:nvSpPr>
          <p:cNvPr id="17" name="Shape 13"/>
          <p:cNvSpPr/>
          <p:nvPr/>
        </p:nvSpPr>
        <p:spPr>
          <a:xfrm>
            <a:off x="4526280" y="4142232"/>
            <a:ext cx="2103120" cy="566928"/>
          </a:xfrm>
          <a:prstGeom prst="rect">
            <a:avLst/>
          </a:prstGeom>
          <a:solidFill>
            <a:srgbClr val="103F4C"/>
          </a:solidFill>
          <a:ln/>
        </p:spPr>
      </p:sp>
      <p:sp>
        <p:nvSpPr>
          <p:cNvPr id="18" name="Text 14"/>
          <p:cNvSpPr/>
          <p:nvPr/>
        </p:nvSpPr>
        <p:spPr>
          <a:xfrm>
            <a:off x="6757416" y="4142232"/>
            <a:ext cx="1371600" cy="566928"/>
          </a:xfrm>
          <a:prstGeom prst="rect">
            <a:avLst/>
          </a:prstGeom>
          <a:noFill/>
          <a:ln/>
        </p:spPr>
        <p:txBody>
          <a:bodyPr wrap="square" lIns="0" tIns="0" rIns="0" bIns="0" rtlCol="0" anchor="ctr"/>
          <a:lstStyle/>
          <a:p>
            <a:pPr marL="0" indent="0">
              <a:buNone/>
            </a:pPr>
            <a:r>
              <a:rPr lang="en-US" sz="1700" b="1" dirty="0">
                <a:solidFill>
                  <a:srgbClr val="103F4C"/>
                </a:solidFill>
                <a:latin typeface="Cambria" pitchFamily="34" charset="0"/>
                <a:ea typeface="Cambria" pitchFamily="34" charset="-122"/>
                <a:cs typeface="Cambria" pitchFamily="34" charset="-120"/>
              </a:rPr>
              <a:t>± 20%</a:t>
            </a:r>
            <a:endParaRPr lang="en-US" sz="1700" dirty="0"/>
          </a:p>
        </p:txBody>
      </p:sp>
      <p:sp>
        <p:nvSpPr>
          <p:cNvPr id="19" name="Text 15"/>
          <p:cNvSpPr/>
          <p:nvPr/>
        </p:nvSpPr>
        <p:spPr>
          <a:xfrm>
            <a:off x="502920" y="4928616"/>
            <a:ext cx="3840480" cy="566928"/>
          </a:xfrm>
          <a:prstGeom prst="rect">
            <a:avLst/>
          </a:prstGeom>
          <a:noFill/>
          <a:ln/>
        </p:spPr>
        <p:txBody>
          <a:bodyPr wrap="square" lIns="0" tIns="0" rIns="0" bIns="0" rtlCol="0" anchor="ctr"/>
          <a:lstStyle/>
          <a:p>
            <a:pPr marL="0" indent="0" algn="r">
              <a:buNone/>
            </a:pPr>
            <a:r>
              <a:rPr lang="en-US" sz="1250" dirty="0">
                <a:solidFill>
                  <a:srgbClr val="1B2E34"/>
                </a:solidFill>
                <a:latin typeface="Calibri" pitchFamily="34" charset="0"/>
                <a:ea typeface="Calibri" pitchFamily="34" charset="-122"/>
                <a:cs typeface="Calibri" pitchFamily="34" charset="-120"/>
              </a:rPr>
              <a:t>+ besluitvaardig, geen blokkers</a:t>
            </a:r>
            <a:endParaRPr lang="en-US" sz="1250" dirty="0"/>
          </a:p>
        </p:txBody>
      </p:sp>
      <p:sp>
        <p:nvSpPr>
          <p:cNvPr id="20" name="Shape 16"/>
          <p:cNvSpPr/>
          <p:nvPr/>
        </p:nvSpPr>
        <p:spPr>
          <a:xfrm>
            <a:off x="4526280" y="4928616"/>
            <a:ext cx="1188720" cy="566928"/>
          </a:xfrm>
          <a:prstGeom prst="rect">
            <a:avLst/>
          </a:prstGeom>
          <a:solidFill>
            <a:srgbClr val="E0922F"/>
          </a:solidFill>
          <a:ln/>
        </p:spPr>
      </p:sp>
      <p:sp>
        <p:nvSpPr>
          <p:cNvPr id="21" name="Text 17"/>
          <p:cNvSpPr/>
          <p:nvPr/>
        </p:nvSpPr>
        <p:spPr>
          <a:xfrm>
            <a:off x="5843016" y="4928616"/>
            <a:ext cx="1371600" cy="566928"/>
          </a:xfrm>
          <a:prstGeom prst="rect">
            <a:avLst/>
          </a:prstGeom>
          <a:noFill/>
          <a:ln/>
        </p:spPr>
        <p:txBody>
          <a:bodyPr wrap="square" lIns="0" tIns="0" rIns="0" bIns="0" rtlCol="0" anchor="ctr"/>
          <a:lstStyle/>
          <a:p>
            <a:pPr marL="0" indent="0">
              <a:buNone/>
            </a:pPr>
            <a:r>
              <a:rPr lang="en-US" sz="1700" b="1" dirty="0">
                <a:solidFill>
                  <a:srgbClr val="E0922F"/>
                </a:solidFill>
                <a:latin typeface="Cambria" pitchFamily="34" charset="0"/>
                <a:ea typeface="Cambria" pitchFamily="34" charset="-122"/>
                <a:cs typeface="Cambria" pitchFamily="34" charset="-120"/>
              </a:rPr>
              <a:t>4–9%</a:t>
            </a:r>
            <a:endParaRPr lang="en-US" sz="1700" dirty="0"/>
          </a:p>
        </p:txBody>
      </p:sp>
      <p:sp>
        <p:nvSpPr>
          <p:cNvPr id="22" name="Shape 18"/>
          <p:cNvSpPr/>
          <p:nvPr/>
        </p:nvSpPr>
        <p:spPr>
          <a:xfrm>
            <a:off x="502920" y="5669280"/>
            <a:ext cx="11155680" cy="749808"/>
          </a:xfrm>
          <a:prstGeom prst="roundRect">
            <a:avLst>
              <a:gd name="adj" fmla="val 9756"/>
            </a:avLst>
          </a:prstGeom>
          <a:solidFill>
            <a:srgbClr val="EEF5F6"/>
          </a:solidFill>
          <a:ln/>
        </p:spPr>
      </p:sp>
      <p:sp>
        <p:nvSpPr>
          <p:cNvPr id="23" name="Text 19"/>
          <p:cNvSpPr/>
          <p:nvPr/>
        </p:nvSpPr>
        <p:spPr>
          <a:xfrm>
            <a:off x="731520" y="5687568"/>
            <a:ext cx="10698480" cy="713232"/>
          </a:xfrm>
          <a:prstGeom prst="rect">
            <a:avLst/>
          </a:prstGeom>
          <a:noFill/>
          <a:ln/>
        </p:spPr>
        <p:txBody>
          <a:bodyPr wrap="square" lIns="0" tIns="0" rIns="0" bIns="0" rtlCol="0" anchor="ctr"/>
          <a:lstStyle/>
          <a:p>
            <a:pPr marL="0" indent="0">
              <a:lnSpc>
                <a:spcPct val="110000"/>
              </a:lnSpc>
              <a:buNone/>
            </a:pPr>
            <a:r>
              <a:rPr lang="en-US" sz="1200" b="1" dirty="0">
                <a:solidFill>
                  <a:srgbClr val="0E7C86"/>
                </a:solidFill>
                <a:latin typeface="Calibri" pitchFamily="34" charset="0"/>
                <a:ea typeface="Calibri" pitchFamily="34" charset="-122"/>
                <a:cs typeface="Calibri" pitchFamily="34" charset="-120"/>
              </a:rPr>
              <a:t>Het Warmtefonds is bondgenoot, geen doelwit:  </a:t>
            </a:r>
            <a:r>
              <a:rPr lang="en-US" sz="1200" dirty="0">
                <a:solidFill>
                  <a:srgbClr val="1B2E34"/>
                </a:solidFill>
                <a:latin typeface="Calibri" pitchFamily="34" charset="0"/>
                <a:ea typeface="Calibri" pitchFamily="34" charset="-122"/>
                <a:cs typeface="Calibri" pitchFamily="34" charset="-120"/>
              </a:rPr>
              <a:t>het voert de criteria van het Rijk uit en heeft zijn aanbod juist verbreed. Het probleem zit vóór de poort — in de staat van de VvE's. Tip: een gemeente kan met een eigen rentekorting bovenop de VvE-lening van het Warmtefonds veel losmaken, terwijl het risico bij het Fonds blijft.</a:t>
            </a:r>
            <a:endParaRPr lang="en-US" sz="1200" dirty="0"/>
          </a:p>
        </p:txBody>
      </p:sp>
      <p:sp>
        <p:nvSpPr>
          <p:cNvPr id="24" name="Text 20"/>
          <p:cNvSpPr/>
          <p:nvPr/>
        </p:nvSpPr>
        <p:spPr>
          <a:xfrm>
            <a:off x="502920" y="6473952"/>
            <a:ext cx="7315200" cy="274320"/>
          </a:xfrm>
          <a:prstGeom prst="rect">
            <a:avLst/>
          </a:prstGeom>
          <a:noFill/>
          <a:ln/>
        </p:spPr>
        <p:txBody>
          <a:bodyPr wrap="square" lIns="0" tIns="0" rIns="0" bIns="0" rtlCol="0" anchor="ctr"/>
          <a:lstStyle/>
          <a:p>
            <a:pPr marL="0" indent="0" algn="l">
              <a:buNone/>
            </a:pPr>
            <a:r>
              <a:rPr lang="en-US" sz="900" dirty="0">
                <a:solidFill>
                  <a:srgbClr val="5E7178"/>
                </a:solidFill>
                <a:latin typeface="Calibri" pitchFamily="34" charset="0"/>
                <a:ea typeface="Calibri" pitchFamily="34" charset="-122"/>
                <a:cs typeface="Calibri" pitchFamily="34" charset="-120"/>
              </a:rPr>
              <a:t>VvENET  ·  werksessie 'Door de helft'  ·  29 juni 2026</a:t>
            </a:r>
            <a:endParaRPr lang="en-US" sz="900" dirty="0"/>
          </a:p>
        </p:txBody>
      </p:sp>
      <p:sp>
        <p:nvSpPr>
          <p:cNvPr id="25" name="Text 21"/>
          <p:cNvSpPr/>
          <p:nvPr/>
        </p:nvSpPr>
        <p:spPr>
          <a:xfrm>
            <a:off x="11247120" y="6473952"/>
            <a:ext cx="411480" cy="274320"/>
          </a:xfrm>
          <a:prstGeom prst="rect">
            <a:avLst/>
          </a:prstGeom>
          <a:noFill/>
          <a:ln/>
        </p:spPr>
        <p:txBody>
          <a:bodyPr wrap="square" lIns="0" tIns="0" rIns="0" bIns="0" rtlCol="0" anchor="ctr"/>
          <a:lstStyle/>
          <a:p>
            <a:pPr marL="0" indent="0" algn="r">
              <a:buNone/>
            </a:pPr>
            <a:r>
              <a:rPr lang="en-US" sz="900" dirty="0">
                <a:solidFill>
                  <a:srgbClr val="5E7178"/>
                </a:solidFill>
                <a:latin typeface="Calibri" pitchFamily="34" charset="0"/>
                <a:ea typeface="Calibri" pitchFamily="34" charset="-122"/>
                <a:cs typeface="Calibri" pitchFamily="34" charset="-120"/>
              </a:rPr>
              <a:t>14</a:t>
            </a:r>
            <a:endParaRPr lang="en-US" sz="9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502920" y="457200"/>
            <a:ext cx="566928" cy="566928"/>
          </a:xfrm>
          <a:prstGeom prst="ellipse">
            <a:avLst/>
          </a:prstGeom>
          <a:solidFill>
            <a:srgbClr val="EEF5F6"/>
          </a:solidFill>
          <a:ln/>
        </p:spPr>
      </p:sp>
      <p:pic>
        <p:nvPicPr>
          <p:cNvPr id="3" name="Image 0" descr="preencoded.png"/>
          <p:cNvPicPr>
            <a:picLocks noChangeAspect="1"/>
          </p:cNvPicPr>
          <p:nvPr/>
        </p:nvPicPr>
        <p:blipFill>
          <a:blip r:embed="rId3"/>
          <a:stretch>
            <a:fillRect/>
          </a:stretch>
        </p:blipFill>
        <p:spPr>
          <a:xfrm>
            <a:off x="640080" y="594360"/>
            <a:ext cx="292608" cy="292608"/>
          </a:xfrm>
          <a:prstGeom prst="rect">
            <a:avLst/>
          </a:prstGeom>
        </p:spPr>
      </p:pic>
      <p:sp>
        <p:nvSpPr>
          <p:cNvPr id="4" name="Text 1"/>
          <p:cNvSpPr/>
          <p:nvPr/>
        </p:nvSpPr>
        <p:spPr>
          <a:xfrm>
            <a:off x="1207008" y="457200"/>
            <a:ext cx="8503920" cy="274320"/>
          </a:xfrm>
          <a:prstGeom prst="rect">
            <a:avLst/>
          </a:prstGeom>
          <a:noFill/>
          <a:ln/>
        </p:spPr>
        <p:txBody>
          <a:bodyPr wrap="square" lIns="0" tIns="0" rIns="0" bIns="0" rtlCol="0" anchor="ctr"/>
          <a:lstStyle/>
          <a:p>
            <a:pPr marL="0" indent="0">
              <a:buNone/>
            </a:pPr>
            <a:r>
              <a:rPr lang="en-US" sz="1100" b="1" kern="0" spc="200" dirty="0">
                <a:solidFill>
                  <a:srgbClr val="0E7C86"/>
                </a:solidFill>
                <a:latin typeface="Calibri" pitchFamily="34" charset="0"/>
                <a:ea typeface="Calibri" pitchFamily="34" charset="-122"/>
                <a:cs typeface="Calibri" pitchFamily="34" charset="-120"/>
              </a:rPr>
              <a:t>3 · MENSENWERK</a:t>
            </a:r>
            <a:endParaRPr lang="en-US" sz="1100" dirty="0"/>
          </a:p>
        </p:txBody>
      </p:sp>
      <p:sp>
        <p:nvSpPr>
          <p:cNvPr id="5" name="Text 2"/>
          <p:cNvSpPr/>
          <p:nvPr/>
        </p:nvSpPr>
        <p:spPr>
          <a:xfrm>
            <a:off x="1188720" y="713232"/>
            <a:ext cx="8732520" cy="640080"/>
          </a:xfrm>
          <a:prstGeom prst="rect">
            <a:avLst/>
          </a:prstGeom>
          <a:noFill/>
          <a:ln/>
        </p:spPr>
        <p:txBody>
          <a:bodyPr wrap="square" lIns="0" tIns="0" rIns="0" bIns="0" rtlCol="0" anchor="ctr"/>
          <a:lstStyle/>
          <a:p>
            <a:pPr marL="0" indent="0">
              <a:buNone/>
            </a:pPr>
            <a:r>
              <a:rPr lang="en-US" sz="2300" b="1" dirty="0">
                <a:solidFill>
                  <a:srgbClr val="1B2E34"/>
                </a:solidFill>
                <a:latin typeface="Cambria" pitchFamily="34" charset="0"/>
                <a:ea typeface="Cambria" pitchFamily="34" charset="-122"/>
                <a:cs typeface="Cambria" pitchFamily="34" charset="-120"/>
              </a:rPr>
              <a:t>Het besef is gering — en het zijn allemaal mensen</a:t>
            </a:r>
            <a:endParaRPr lang="en-US" sz="2300" dirty="0"/>
          </a:p>
        </p:txBody>
      </p:sp>
      <p:pic>
        <p:nvPicPr>
          <p:cNvPr id="6" name="Image 1" descr="preencoded.png"/>
          <p:cNvPicPr>
            <a:picLocks noChangeAspect="1"/>
          </p:cNvPicPr>
          <p:nvPr/>
        </p:nvPicPr>
        <p:blipFill>
          <a:blip r:embed="rId4"/>
          <a:stretch>
            <a:fillRect/>
          </a:stretch>
        </p:blipFill>
        <p:spPr>
          <a:xfrm>
            <a:off x="10076688" y="402336"/>
            <a:ext cx="1554480" cy="662044"/>
          </a:xfrm>
          <a:prstGeom prst="rect">
            <a:avLst/>
          </a:prstGeom>
        </p:spPr>
      </p:pic>
      <p:sp>
        <p:nvSpPr>
          <p:cNvPr id="7" name="Shape 3"/>
          <p:cNvSpPr/>
          <p:nvPr/>
        </p:nvSpPr>
        <p:spPr>
          <a:xfrm>
            <a:off x="502920" y="1627632"/>
            <a:ext cx="5989320" cy="4526280"/>
          </a:xfrm>
          <a:prstGeom prst="roundRect">
            <a:avLst>
              <a:gd name="adj" fmla="val 2020"/>
            </a:avLst>
          </a:prstGeom>
          <a:solidFill>
            <a:srgbClr val="EEF5F6"/>
          </a:solidFill>
          <a:ln/>
          <a:effectLst>
            <a:outerShdw blurRad="88900" dist="38100" dir="5400000" algn="bl" rotWithShape="0">
              <a:srgbClr val="000000">
                <a:alpha val="13000"/>
              </a:srgbClr>
            </a:outerShdw>
          </a:effectLst>
        </p:spPr>
      </p:sp>
      <p:sp>
        <p:nvSpPr>
          <p:cNvPr id="8" name="Text 4"/>
          <p:cNvSpPr/>
          <p:nvPr/>
        </p:nvSpPr>
        <p:spPr>
          <a:xfrm>
            <a:off x="777240" y="1810512"/>
            <a:ext cx="5486400" cy="365760"/>
          </a:xfrm>
          <a:prstGeom prst="rect">
            <a:avLst/>
          </a:prstGeom>
          <a:noFill/>
          <a:ln/>
        </p:spPr>
        <p:txBody>
          <a:bodyPr wrap="square" lIns="0" tIns="0" rIns="0" bIns="0" rtlCol="0" anchor="ctr"/>
          <a:lstStyle/>
          <a:p>
            <a:pPr marL="0" indent="0">
              <a:buNone/>
            </a:pPr>
            <a:r>
              <a:rPr lang="en-US" sz="1550" b="1" dirty="0">
                <a:solidFill>
                  <a:srgbClr val="0E7C86"/>
                </a:solidFill>
                <a:latin typeface="Cambria" pitchFamily="34" charset="0"/>
                <a:ea typeface="Cambria" pitchFamily="34" charset="-122"/>
                <a:cs typeface="Cambria" pitchFamily="34" charset="-120"/>
              </a:rPr>
              <a:t>De honderdduizenden VvE-leden in de MRA…</a:t>
            </a:r>
            <a:endParaRPr lang="en-US" sz="1550" dirty="0"/>
          </a:p>
        </p:txBody>
      </p:sp>
      <p:sp>
        <p:nvSpPr>
          <p:cNvPr id="9" name="Text 5"/>
          <p:cNvSpPr/>
          <p:nvPr/>
        </p:nvSpPr>
        <p:spPr>
          <a:xfrm>
            <a:off x="777240" y="2212848"/>
            <a:ext cx="5486400" cy="3840480"/>
          </a:xfrm>
          <a:prstGeom prst="rect">
            <a:avLst/>
          </a:prstGeom>
          <a:noFill/>
          <a:ln/>
        </p:spPr>
        <p:txBody>
          <a:bodyPr wrap="square" lIns="0" tIns="0" rIns="0" bIns="0" rtlCol="0" anchor="t"/>
          <a:lstStyle/>
          <a:p>
            <a:pPr marL="342900" indent="-342900">
              <a:lnSpc>
                <a:spcPct val="114000"/>
              </a:lnSpc>
              <a:spcAft>
                <a:spcPts val="700"/>
              </a:spcAft>
              <a:buSzPct val="100000"/>
              <a:buChar char="•"/>
            </a:pPr>
            <a:r>
              <a:rPr lang="en-US" sz="1250" dirty="0">
                <a:solidFill>
                  <a:srgbClr val="1B2E34"/>
                </a:solidFill>
                <a:latin typeface="Calibri" pitchFamily="34" charset="0"/>
                <a:ea typeface="Calibri" pitchFamily="34" charset="-122"/>
                <a:cs typeface="Calibri" pitchFamily="34" charset="-120"/>
              </a:rPr>
              <a:t>verkeren in heel verschillende financiële omstandigheden en levensfasen — van jong tot hoogbejaard, van doodarm tot welgesteld;</a:t>
            </a:r>
            <a:endParaRPr lang="en-US" sz="1250" dirty="0"/>
          </a:p>
          <a:p>
            <a:pPr marL="342900" indent="-342900">
              <a:lnSpc>
                <a:spcPct val="114000"/>
              </a:lnSpc>
              <a:spcAft>
                <a:spcPts val="700"/>
              </a:spcAft>
              <a:buSzPct val="100000"/>
              <a:buChar char="•"/>
            </a:pPr>
            <a:r>
              <a:rPr lang="en-US" sz="1250" dirty="0">
                <a:solidFill>
                  <a:srgbClr val="1B2E34"/>
                </a:solidFill>
                <a:latin typeface="Calibri" pitchFamily="34" charset="0"/>
                <a:ea typeface="Calibri" pitchFamily="34" charset="-122"/>
                <a:cs typeface="Calibri" pitchFamily="34" charset="-120"/>
              </a:rPr>
              <a:t>hebben meestal nauwelijks interesse in of idee over de VvE en hun rol daarin;</a:t>
            </a:r>
            <a:endParaRPr lang="en-US" sz="1250" dirty="0"/>
          </a:p>
          <a:p>
            <a:pPr marL="342900" indent="-342900">
              <a:lnSpc>
                <a:spcPct val="114000"/>
              </a:lnSpc>
              <a:spcAft>
                <a:spcPts val="700"/>
              </a:spcAft>
              <a:buSzPct val="100000"/>
              <a:buChar char="•"/>
            </a:pPr>
            <a:r>
              <a:rPr lang="en-US" sz="1250" dirty="0">
                <a:solidFill>
                  <a:srgbClr val="1B2E34"/>
                </a:solidFill>
                <a:latin typeface="Calibri" pitchFamily="34" charset="0"/>
                <a:ea typeface="Calibri" pitchFamily="34" charset="-122"/>
                <a:cs typeface="Calibri" pitchFamily="34" charset="-120"/>
              </a:rPr>
              <a:t>spreken of lezen soms slecht of geen Nederlands;</a:t>
            </a:r>
            <a:endParaRPr lang="en-US" sz="1250" dirty="0"/>
          </a:p>
          <a:p>
            <a:pPr marL="342900" indent="-342900">
              <a:lnSpc>
                <a:spcPct val="114000"/>
              </a:lnSpc>
              <a:spcAft>
                <a:spcPts val="700"/>
              </a:spcAft>
              <a:buSzPct val="100000"/>
              <a:buChar char="•"/>
            </a:pPr>
            <a:r>
              <a:rPr lang="en-US" sz="1250" dirty="0">
                <a:solidFill>
                  <a:srgbClr val="1B2E34"/>
                </a:solidFill>
                <a:latin typeface="Calibri" pitchFamily="34" charset="0"/>
                <a:ea typeface="Calibri" pitchFamily="34" charset="-122"/>
                <a:cs typeface="Calibri" pitchFamily="34" charset="-120"/>
              </a:rPr>
              <a:t>zijn soms elders wonende verhuurders, of een corporatie die van de VvE áf wil;</a:t>
            </a:r>
            <a:endParaRPr lang="en-US" sz="1250" dirty="0"/>
          </a:p>
          <a:p>
            <a:pPr marL="342900" indent="-342900">
              <a:lnSpc>
                <a:spcPct val="114000"/>
              </a:lnSpc>
              <a:buSzPct val="100000"/>
              <a:buChar char="•"/>
            </a:pPr>
            <a:r>
              <a:rPr lang="en-US" sz="1250" dirty="0">
                <a:solidFill>
                  <a:srgbClr val="1B2E34"/>
                </a:solidFill>
                <a:latin typeface="Calibri" pitchFamily="34" charset="0"/>
                <a:ea typeface="Calibri" pitchFamily="34" charset="-122"/>
                <a:cs typeface="Calibri" pitchFamily="34" charset="-120"/>
              </a:rPr>
              <a:t>hebben soms vooral geen zin in gedoe en verandering.</a:t>
            </a:r>
            <a:endParaRPr lang="en-US" sz="1250" dirty="0"/>
          </a:p>
        </p:txBody>
      </p:sp>
      <p:sp>
        <p:nvSpPr>
          <p:cNvPr id="10" name="Shape 6"/>
          <p:cNvSpPr/>
          <p:nvPr/>
        </p:nvSpPr>
        <p:spPr>
          <a:xfrm>
            <a:off x="6675120" y="1627632"/>
            <a:ext cx="4983480" cy="4526280"/>
          </a:xfrm>
          <a:prstGeom prst="roundRect">
            <a:avLst>
              <a:gd name="adj" fmla="val 2020"/>
            </a:avLst>
          </a:prstGeom>
          <a:solidFill>
            <a:srgbClr val="0B3540"/>
          </a:solidFill>
          <a:ln/>
          <a:effectLst>
            <a:outerShdw blurRad="88900" dist="38100" dir="5400000" algn="bl" rotWithShape="0">
              <a:srgbClr val="000000">
                <a:alpha val="13000"/>
              </a:srgbClr>
            </a:outerShdw>
          </a:effectLst>
        </p:spPr>
      </p:sp>
      <p:sp>
        <p:nvSpPr>
          <p:cNvPr id="11" name="Text 7"/>
          <p:cNvSpPr/>
          <p:nvPr/>
        </p:nvSpPr>
        <p:spPr>
          <a:xfrm>
            <a:off x="6949440" y="1828800"/>
            <a:ext cx="4480560" cy="411480"/>
          </a:xfrm>
          <a:prstGeom prst="rect">
            <a:avLst/>
          </a:prstGeom>
          <a:noFill/>
          <a:ln/>
        </p:spPr>
        <p:txBody>
          <a:bodyPr wrap="square" lIns="0" tIns="0" rIns="0" bIns="0" rtlCol="0" anchor="ctr"/>
          <a:lstStyle/>
          <a:p>
            <a:pPr marL="0" indent="0">
              <a:buNone/>
            </a:pPr>
            <a:r>
              <a:rPr lang="en-US" sz="1600" b="1" dirty="0">
                <a:solidFill>
                  <a:srgbClr val="FFFFFF"/>
                </a:solidFill>
                <a:latin typeface="Cambria" pitchFamily="34" charset="0"/>
                <a:ea typeface="Cambria" pitchFamily="34" charset="-122"/>
                <a:cs typeface="Cambria" pitchFamily="34" charset="-120"/>
              </a:rPr>
              <a:t>Slaapt uw VvE? Vijf vragen</a:t>
            </a:r>
            <a:endParaRPr lang="en-US" sz="1600" dirty="0"/>
          </a:p>
        </p:txBody>
      </p:sp>
      <p:pic>
        <p:nvPicPr>
          <p:cNvPr id="12" name="Image 2" descr="preencoded.png"/>
          <p:cNvPicPr>
            <a:picLocks noChangeAspect="1"/>
          </p:cNvPicPr>
          <p:nvPr/>
        </p:nvPicPr>
        <p:blipFill>
          <a:blip r:embed="rId5"/>
          <a:stretch>
            <a:fillRect/>
          </a:stretch>
        </p:blipFill>
        <p:spPr>
          <a:xfrm>
            <a:off x="6967728" y="2404872"/>
            <a:ext cx="274320" cy="274320"/>
          </a:xfrm>
          <a:prstGeom prst="rect">
            <a:avLst/>
          </a:prstGeom>
        </p:spPr>
      </p:pic>
      <p:sp>
        <p:nvSpPr>
          <p:cNvPr id="13" name="Text 8"/>
          <p:cNvSpPr/>
          <p:nvPr/>
        </p:nvSpPr>
        <p:spPr>
          <a:xfrm>
            <a:off x="7360920" y="2377440"/>
            <a:ext cx="4114800" cy="365760"/>
          </a:xfrm>
          <a:prstGeom prst="rect">
            <a:avLst/>
          </a:prstGeom>
          <a:noFill/>
          <a:ln/>
        </p:spPr>
        <p:txBody>
          <a:bodyPr wrap="square" lIns="0" tIns="0" rIns="0" bIns="0" rtlCol="0" anchor="ctr"/>
          <a:lstStyle/>
          <a:p>
            <a:pPr marL="0" indent="0">
              <a:buNone/>
            </a:pPr>
            <a:r>
              <a:rPr lang="en-US" sz="1250" dirty="0">
                <a:solidFill>
                  <a:srgbClr val="DCEAEC"/>
                </a:solidFill>
                <a:latin typeface="Calibri" pitchFamily="34" charset="0"/>
                <a:ea typeface="Calibri" pitchFamily="34" charset="-122"/>
                <a:cs typeface="Calibri" pitchFamily="34" charset="-120"/>
              </a:rPr>
              <a:t>Is er jaarlijks een ledenvergadering?</a:t>
            </a:r>
            <a:endParaRPr lang="en-US" sz="1250" dirty="0"/>
          </a:p>
        </p:txBody>
      </p:sp>
      <p:pic>
        <p:nvPicPr>
          <p:cNvPr id="14" name="Image 3" descr="preencoded.png"/>
          <p:cNvPicPr>
            <a:picLocks noChangeAspect="1"/>
          </p:cNvPicPr>
          <p:nvPr/>
        </p:nvPicPr>
        <p:blipFill>
          <a:blip r:embed="rId5"/>
          <a:stretch>
            <a:fillRect/>
          </a:stretch>
        </p:blipFill>
        <p:spPr>
          <a:xfrm>
            <a:off x="6967728" y="2907792"/>
            <a:ext cx="274320" cy="274320"/>
          </a:xfrm>
          <a:prstGeom prst="rect">
            <a:avLst/>
          </a:prstGeom>
        </p:spPr>
      </p:pic>
      <p:sp>
        <p:nvSpPr>
          <p:cNvPr id="15" name="Text 9"/>
          <p:cNvSpPr/>
          <p:nvPr/>
        </p:nvSpPr>
        <p:spPr>
          <a:xfrm>
            <a:off x="7360920" y="2880360"/>
            <a:ext cx="4114800" cy="365760"/>
          </a:xfrm>
          <a:prstGeom prst="rect">
            <a:avLst/>
          </a:prstGeom>
          <a:noFill/>
          <a:ln/>
        </p:spPr>
        <p:txBody>
          <a:bodyPr wrap="square" lIns="0" tIns="0" rIns="0" bIns="0" rtlCol="0" anchor="ctr"/>
          <a:lstStyle/>
          <a:p>
            <a:pPr marL="0" indent="0">
              <a:buNone/>
            </a:pPr>
            <a:r>
              <a:rPr lang="en-US" sz="1250" dirty="0">
                <a:solidFill>
                  <a:srgbClr val="DCEAEC"/>
                </a:solidFill>
                <a:latin typeface="Calibri" pitchFamily="34" charset="0"/>
                <a:ea typeface="Calibri" pitchFamily="34" charset="-122"/>
                <a:cs typeface="Calibri" pitchFamily="34" charset="-120"/>
              </a:rPr>
              <a:t>Is er een opstalverzekering?</a:t>
            </a:r>
            <a:endParaRPr lang="en-US" sz="1250" dirty="0"/>
          </a:p>
        </p:txBody>
      </p:sp>
      <p:pic>
        <p:nvPicPr>
          <p:cNvPr id="16" name="Image 4" descr="preencoded.png"/>
          <p:cNvPicPr>
            <a:picLocks noChangeAspect="1"/>
          </p:cNvPicPr>
          <p:nvPr/>
        </p:nvPicPr>
        <p:blipFill>
          <a:blip r:embed="rId5"/>
          <a:stretch>
            <a:fillRect/>
          </a:stretch>
        </p:blipFill>
        <p:spPr>
          <a:xfrm>
            <a:off x="6967728" y="3410712"/>
            <a:ext cx="274320" cy="274320"/>
          </a:xfrm>
          <a:prstGeom prst="rect">
            <a:avLst/>
          </a:prstGeom>
        </p:spPr>
      </p:pic>
      <p:sp>
        <p:nvSpPr>
          <p:cNvPr id="17" name="Text 10"/>
          <p:cNvSpPr/>
          <p:nvPr/>
        </p:nvSpPr>
        <p:spPr>
          <a:xfrm>
            <a:off x="7360920" y="3383280"/>
            <a:ext cx="4114800" cy="365760"/>
          </a:xfrm>
          <a:prstGeom prst="rect">
            <a:avLst/>
          </a:prstGeom>
          <a:noFill/>
          <a:ln/>
        </p:spPr>
        <p:txBody>
          <a:bodyPr wrap="square" lIns="0" tIns="0" rIns="0" bIns="0" rtlCol="0" anchor="ctr"/>
          <a:lstStyle/>
          <a:p>
            <a:pPr marL="0" indent="0">
              <a:buNone/>
            </a:pPr>
            <a:r>
              <a:rPr lang="en-US" sz="1250" dirty="0">
                <a:solidFill>
                  <a:srgbClr val="DCEAEC"/>
                </a:solidFill>
                <a:latin typeface="Calibri" pitchFamily="34" charset="0"/>
                <a:ea typeface="Calibri" pitchFamily="34" charset="-122"/>
                <a:cs typeface="Calibri" pitchFamily="34" charset="-120"/>
              </a:rPr>
              <a:t>Wordt er gespaard (reservefonds)?</a:t>
            </a:r>
            <a:endParaRPr lang="en-US" sz="1250" dirty="0"/>
          </a:p>
        </p:txBody>
      </p:sp>
      <p:pic>
        <p:nvPicPr>
          <p:cNvPr id="18" name="Image 5" descr="preencoded.png"/>
          <p:cNvPicPr>
            <a:picLocks noChangeAspect="1"/>
          </p:cNvPicPr>
          <p:nvPr/>
        </p:nvPicPr>
        <p:blipFill>
          <a:blip r:embed="rId5"/>
          <a:stretch>
            <a:fillRect/>
          </a:stretch>
        </p:blipFill>
        <p:spPr>
          <a:xfrm>
            <a:off x="6967728" y="3913632"/>
            <a:ext cx="274320" cy="274320"/>
          </a:xfrm>
          <a:prstGeom prst="rect">
            <a:avLst/>
          </a:prstGeom>
        </p:spPr>
      </p:pic>
      <p:sp>
        <p:nvSpPr>
          <p:cNvPr id="19" name="Text 11"/>
          <p:cNvSpPr/>
          <p:nvPr/>
        </p:nvSpPr>
        <p:spPr>
          <a:xfrm>
            <a:off x="7360920" y="3886200"/>
            <a:ext cx="4114800" cy="365760"/>
          </a:xfrm>
          <a:prstGeom prst="rect">
            <a:avLst/>
          </a:prstGeom>
          <a:noFill/>
          <a:ln/>
        </p:spPr>
        <p:txBody>
          <a:bodyPr wrap="square" lIns="0" tIns="0" rIns="0" bIns="0" rtlCol="0" anchor="ctr"/>
          <a:lstStyle/>
          <a:p>
            <a:pPr marL="0" indent="0">
              <a:buNone/>
            </a:pPr>
            <a:r>
              <a:rPr lang="en-US" sz="1250" dirty="0">
                <a:solidFill>
                  <a:srgbClr val="DCEAEC"/>
                </a:solidFill>
                <a:latin typeface="Calibri" pitchFamily="34" charset="0"/>
                <a:ea typeface="Calibri" pitchFamily="34" charset="-122"/>
                <a:cs typeface="Calibri" pitchFamily="34" charset="-120"/>
              </a:rPr>
              <a:t>Heeft de VvE een eigen bankrekening?</a:t>
            </a:r>
            <a:endParaRPr lang="en-US" sz="1250" dirty="0"/>
          </a:p>
        </p:txBody>
      </p:sp>
      <p:pic>
        <p:nvPicPr>
          <p:cNvPr id="20" name="Image 6" descr="preencoded.png"/>
          <p:cNvPicPr>
            <a:picLocks noChangeAspect="1"/>
          </p:cNvPicPr>
          <p:nvPr/>
        </p:nvPicPr>
        <p:blipFill>
          <a:blip r:embed="rId5"/>
          <a:stretch>
            <a:fillRect/>
          </a:stretch>
        </p:blipFill>
        <p:spPr>
          <a:xfrm>
            <a:off x="6967728" y="4416552"/>
            <a:ext cx="274320" cy="274320"/>
          </a:xfrm>
          <a:prstGeom prst="rect">
            <a:avLst/>
          </a:prstGeom>
        </p:spPr>
      </p:pic>
      <p:sp>
        <p:nvSpPr>
          <p:cNvPr id="21" name="Text 12"/>
          <p:cNvSpPr/>
          <p:nvPr/>
        </p:nvSpPr>
        <p:spPr>
          <a:xfrm>
            <a:off x="7360920" y="4389120"/>
            <a:ext cx="4114800" cy="365760"/>
          </a:xfrm>
          <a:prstGeom prst="rect">
            <a:avLst/>
          </a:prstGeom>
          <a:noFill/>
          <a:ln/>
        </p:spPr>
        <p:txBody>
          <a:bodyPr wrap="square" lIns="0" tIns="0" rIns="0" bIns="0" rtlCol="0" anchor="ctr"/>
          <a:lstStyle/>
          <a:p>
            <a:pPr marL="0" indent="0">
              <a:buNone/>
            </a:pPr>
            <a:r>
              <a:rPr lang="en-US" sz="1250" dirty="0">
                <a:solidFill>
                  <a:srgbClr val="DCEAEC"/>
                </a:solidFill>
                <a:latin typeface="Calibri" pitchFamily="34" charset="0"/>
                <a:ea typeface="Calibri" pitchFamily="34" charset="-122"/>
                <a:cs typeface="Calibri" pitchFamily="34" charset="-120"/>
              </a:rPr>
              <a:t>Staat het bestuur bij de KvK ingeschreven?</a:t>
            </a:r>
            <a:endParaRPr lang="en-US" sz="1250" dirty="0"/>
          </a:p>
        </p:txBody>
      </p:sp>
      <p:sp>
        <p:nvSpPr>
          <p:cNvPr id="22" name="Text 13"/>
          <p:cNvSpPr/>
          <p:nvPr/>
        </p:nvSpPr>
        <p:spPr>
          <a:xfrm>
            <a:off x="6949440" y="4983480"/>
            <a:ext cx="4480560" cy="1005840"/>
          </a:xfrm>
          <a:prstGeom prst="rect">
            <a:avLst/>
          </a:prstGeom>
          <a:noFill/>
          <a:ln/>
        </p:spPr>
        <p:txBody>
          <a:bodyPr wrap="square" lIns="0" tIns="0" rIns="0" bIns="0" rtlCol="0" anchor="t"/>
          <a:lstStyle/>
          <a:p>
            <a:pPr marL="0" indent="0">
              <a:lnSpc>
                <a:spcPct val="115000"/>
              </a:lnSpc>
              <a:buNone/>
            </a:pPr>
            <a:r>
              <a:rPr lang="en-US" sz="1200" i="1" dirty="0">
                <a:solidFill>
                  <a:srgbClr val="E0922F"/>
                </a:solidFill>
                <a:latin typeface="Calibri" pitchFamily="34" charset="0"/>
                <a:ea typeface="Calibri" pitchFamily="34" charset="-122"/>
                <a:cs typeface="Calibri" pitchFamily="34" charset="-120"/>
              </a:rPr>
              <a:t>Eén 'nee' en de VvE staat feitelijk stil — niet klaar voor isolatie, financiering of groot onderhoud. Iedereen kan deze vragen stellen: bewoner, bestuur of beleid.</a:t>
            </a:r>
            <a:endParaRPr lang="en-US" sz="1200" dirty="0"/>
          </a:p>
        </p:txBody>
      </p:sp>
      <p:sp>
        <p:nvSpPr>
          <p:cNvPr id="23" name="Text 14"/>
          <p:cNvSpPr/>
          <p:nvPr/>
        </p:nvSpPr>
        <p:spPr>
          <a:xfrm>
            <a:off x="502920" y="6473952"/>
            <a:ext cx="7315200" cy="274320"/>
          </a:xfrm>
          <a:prstGeom prst="rect">
            <a:avLst/>
          </a:prstGeom>
          <a:noFill/>
          <a:ln/>
        </p:spPr>
        <p:txBody>
          <a:bodyPr wrap="square" lIns="0" tIns="0" rIns="0" bIns="0" rtlCol="0" anchor="ctr"/>
          <a:lstStyle/>
          <a:p>
            <a:pPr marL="0" indent="0" algn="l">
              <a:buNone/>
            </a:pPr>
            <a:r>
              <a:rPr lang="en-US" sz="900" dirty="0">
                <a:solidFill>
                  <a:srgbClr val="5E7178"/>
                </a:solidFill>
                <a:latin typeface="Calibri" pitchFamily="34" charset="0"/>
                <a:ea typeface="Calibri" pitchFamily="34" charset="-122"/>
                <a:cs typeface="Calibri" pitchFamily="34" charset="-120"/>
              </a:rPr>
              <a:t>VvENET  ·  werksessie 'Door de helft'  ·  29 juni 2026</a:t>
            </a:r>
            <a:endParaRPr lang="en-US" sz="900" dirty="0"/>
          </a:p>
        </p:txBody>
      </p:sp>
      <p:sp>
        <p:nvSpPr>
          <p:cNvPr id="24" name="Text 15"/>
          <p:cNvSpPr/>
          <p:nvPr/>
        </p:nvSpPr>
        <p:spPr>
          <a:xfrm>
            <a:off x="11247120" y="6473952"/>
            <a:ext cx="411480" cy="274320"/>
          </a:xfrm>
          <a:prstGeom prst="rect">
            <a:avLst/>
          </a:prstGeom>
          <a:noFill/>
          <a:ln/>
        </p:spPr>
        <p:txBody>
          <a:bodyPr wrap="square" lIns="0" tIns="0" rIns="0" bIns="0" rtlCol="0" anchor="ctr"/>
          <a:lstStyle/>
          <a:p>
            <a:pPr marL="0" indent="0" algn="r">
              <a:buNone/>
            </a:pPr>
            <a:r>
              <a:rPr lang="en-US" sz="900" dirty="0">
                <a:solidFill>
                  <a:srgbClr val="5E7178"/>
                </a:solidFill>
                <a:latin typeface="Calibri" pitchFamily="34" charset="0"/>
                <a:ea typeface="Calibri" pitchFamily="34" charset="-122"/>
                <a:cs typeface="Calibri" pitchFamily="34" charset="-120"/>
              </a:rPr>
              <a:t>15</a:t>
            </a:r>
            <a:endParaRPr lang="en-US" sz="9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502920" y="457200"/>
            <a:ext cx="566928" cy="566928"/>
          </a:xfrm>
          <a:prstGeom prst="ellipse">
            <a:avLst/>
          </a:prstGeom>
          <a:solidFill>
            <a:srgbClr val="EEF5F6"/>
          </a:solidFill>
          <a:ln/>
        </p:spPr>
      </p:sp>
      <p:pic>
        <p:nvPicPr>
          <p:cNvPr id="3" name="Image 0" descr="preencoded.png"/>
          <p:cNvPicPr>
            <a:picLocks noChangeAspect="1"/>
          </p:cNvPicPr>
          <p:nvPr/>
        </p:nvPicPr>
        <p:blipFill>
          <a:blip r:embed="rId3"/>
          <a:stretch>
            <a:fillRect/>
          </a:stretch>
        </p:blipFill>
        <p:spPr>
          <a:xfrm>
            <a:off x="640080" y="594360"/>
            <a:ext cx="292608" cy="292608"/>
          </a:xfrm>
          <a:prstGeom prst="rect">
            <a:avLst/>
          </a:prstGeom>
        </p:spPr>
      </p:pic>
      <p:sp>
        <p:nvSpPr>
          <p:cNvPr id="4" name="Text 1"/>
          <p:cNvSpPr/>
          <p:nvPr/>
        </p:nvSpPr>
        <p:spPr>
          <a:xfrm>
            <a:off x="1207008" y="457200"/>
            <a:ext cx="8503920" cy="274320"/>
          </a:xfrm>
          <a:prstGeom prst="rect">
            <a:avLst/>
          </a:prstGeom>
          <a:noFill/>
          <a:ln/>
        </p:spPr>
        <p:txBody>
          <a:bodyPr wrap="square" lIns="0" tIns="0" rIns="0" bIns="0" rtlCol="0" anchor="ctr"/>
          <a:lstStyle/>
          <a:p>
            <a:pPr marL="0" indent="0">
              <a:buNone/>
            </a:pPr>
            <a:r>
              <a:rPr lang="en-US" sz="1100" b="1" kern="0" spc="200" dirty="0">
                <a:solidFill>
                  <a:srgbClr val="0E7C86"/>
                </a:solidFill>
                <a:latin typeface="Calibri" pitchFamily="34" charset="0"/>
                <a:ea typeface="Calibri" pitchFamily="34" charset="-122"/>
                <a:cs typeface="Calibri" pitchFamily="34" charset="-120"/>
              </a:rPr>
              <a:t>3 · GELUKKIG</a:t>
            </a:r>
            <a:endParaRPr lang="en-US" sz="1100" dirty="0"/>
          </a:p>
        </p:txBody>
      </p:sp>
      <p:sp>
        <p:nvSpPr>
          <p:cNvPr id="5" name="Text 2"/>
          <p:cNvSpPr/>
          <p:nvPr/>
        </p:nvSpPr>
        <p:spPr>
          <a:xfrm>
            <a:off x="1188720" y="713232"/>
            <a:ext cx="8732520" cy="640080"/>
          </a:xfrm>
          <a:prstGeom prst="rect">
            <a:avLst/>
          </a:prstGeom>
          <a:noFill/>
          <a:ln/>
        </p:spPr>
        <p:txBody>
          <a:bodyPr wrap="square" lIns="0" tIns="0" rIns="0" bIns="0" rtlCol="0" anchor="ctr"/>
          <a:lstStyle/>
          <a:p>
            <a:pPr marL="0" indent="0">
              <a:buNone/>
            </a:pPr>
            <a:r>
              <a:rPr lang="en-US" sz="2300" b="1" dirty="0">
                <a:solidFill>
                  <a:srgbClr val="1B2E34"/>
                </a:solidFill>
                <a:latin typeface="Cambria" pitchFamily="34" charset="0"/>
                <a:ea typeface="Cambria" pitchFamily="34" charset="-122"/>
                <a:cs typeface="Cambria" pitchFamily="34" charset="-120"/>
              </a:rPr>
              <a:t>Maar het kán wél — sommige VvE's nemen grote besluiten</a:t>
            </a:r>
            <a:endParaRPr lang="en-US" sz="2300" dirty="0"/>
          </a:p>
        </p:txBody>
      </p:sp>
      <p:pic>
        <p:nvPicPr>
          <p:cNvPr id="6" name="Image 1" descr="preencoded.png"/>
          <p:cNvPicPr>
            <a:picLocks noChangeAspect="1"/>
          </p:cNvPicPr>
          <p:nvPr/>
        </p:nvPicPr>
        <p:blipFill>
          <a:blip r:embed="rId4"/>
          <a:stretch>
            <a:fillRect/>
          </a:stretch>
        </p:blipFill>
        <p:spPr>
          <a:xfrm>
            <a:off x="10076688" y="402336"/>
            <a:ext cx="1554480" cy="662044"/>
          </a:xfrm>
          <a:prstGeom prst="rect">
            <a:avLst/>
          </a:prstGeom>
        </p:spPr>
      </p:pic>
      <p:sp>
        <p:nvSpPr>
          <p:cNvPr id="7" name="Shape 3"/>
          <p:cNvSpPr/>
          <p:nvPr/>
        </p:nvSpPr>
        <p:spPr>
          <a:xfrm>
            <a:off x="502920" y="1691640"/>
            <a:ext cx="5349240" cy="4480560"/>
          </a:xfrm>
          <a:prstGeom prst="roundRect">
            <a:avLst>
              <a:gd name="adj" fmla="val 2041"/>
            </a:avLst>
          </a:prstGeom>
          <a:solidFill>
            <a:srgbClr val="EBF3EF"/>
          </a:solidFill>
          <a:ln/>
          <a:effectLst>
            <a:outerShdw blurRad="88900" dist="38100" dir="5400000" algn="bl" rotWithShape="0">
              <a:srgbClr val="000000">
                <a:alpha val="13000"/>
              </a:srgbClr>
            </a:outerShdw>
          </a:effectLst>
        </p:spPr>
      </p:sp>
      <p:sp>
        <p:nvSpPr>
          <p:cNvPr id="8" name="Text 4"/>
          <p:cNvSpPr/>
          <p:nvPr/>
        </p:nvSpPr>
        <p:spPr>
          <a:xfrm>
            <a:off x="777240" y="1874520"/>
            <a:ext cx="4846320" cy="365760"/>
          </a:xfrm>
          <a:prstGeom prst="rect">
            <a:avLst/>
          </a:prstGeom>
          <a:noFill/>
          <a:ln/>
        </p:spPr>
        <p:txBody>
          <a:bodyPr wrap="square" lIns="0" tIns="0" rIns="0" bIns="0" rtlCol="0" anchor="ctr"/>
          <a:lstStyle/>
          <a:p>
            <a:pPr marL="0" indent="0">
              <a:buNone/>
            </a:pPr>
            <a:r>
              <a:rPr lang="en-US" sz="1600" b="1" dirty="0">
                <a:solidFill>
                  <a:srgbClr val="3E8E7E"/>
                </a:solidFill>
                <a:latin typeface="Cambria" pitchFamily="34" charset="0"/>
                <a:ea typeface="Cambria" pitchFamily="34" charset="-122"/>
                <a:cs typeface="Cambria" pitchFamily="34" charset="-120"/>
              </a:rPr>
              <a:t>Bewijs uit de praktijk</a:t>
            </a:r>
            <a:endParaRPr lang="en-US" sz="1600" dirty="0"/>
          </a:p>
        </p:txBody>
      </p:sp>
      <p:sp>
        <p:nvSpPr>
          <p:cNvPr id="9" name="Text 5"/>
          <p:cNvSpPr/>
          <p:nvPr/>
        </p:nvSpPr>
        <p:spPr>
          <a:xfrm>
            <a:off x="777240" y="2286000"/>
            <a:ext cx="4846320" cy="3794760"/>
          </a:xfrm>
          <a:prstGeom prst="rect">
            <a:avLst/>
          </a:prstGeom>
          <a:noFill/>
          <a:ln/>
        </p:spPr>
        <p:txBody>
          <a:bodyPr wrap="square" lIns="0" tIns="0" rIns="0" bIns="0" rtlCol="0" anchor="t"/>
          <a:lstStyle/>
          <a:p>
            <a:pPr marL="342900" indent="-342900">
              <a:lnSpc>
                <a:spcPct val="113000"/>
              </a:lnSpc>
              <a:spcAft>
                <a:spcPts val="800"/>
              </a:spcAft>
              <a:buSzPct val="100000"/>
              <a:buChar char="•"/>
            </a:pPr>
            <a:r>
              <a:rPr lang="en-US" sz="1200" dirty="0">
                <a:solidFill>
                  <a:srgbClr val="1B2E34"/>
                </a:solidFill>
                <a:latin typeface="Calibri" pitchFamily="34" charset="0"/>
                <a:ea typeface="Calibri" pitchFamily="34" charset="-122"/>
                <a:cs typeface="Calibri" pitchFamily="34" charset="-120"/>
              </a:rPr>
              <a:t>Een grote naoorlogse VvE besloot, na jaren voorbereiding, tot een investering van vele miljoenen in isolatie, kozijnen, ventilatie en zonnepanelen.</a:t>
            </a:r>
            <a:endParaRPr lang="en-US" sz="1200" dirty="0"/>
          </a:p>
          <a:p>
            <a:pPr marL="342900" indent="-342900">
              <a:lnSpc>
                <a:spcPct val="113000"/>
              </a:lnSpc>
              <a:spcAft>
                <a:spcPts val="800"/>
              </a:spcAft>
              <a:buSzPct val="100000"/>
              <a:buChar char="•"/>
            </a:pPr>
            <a:r>
              <a:rPr lang="en-US" sz="1200" dirty="0">
                <a:solidFill>
                  <a:srgbClr val="1B2E34"/>
                </a:solidFill>
                <a:latin typeface="Calibri" pitchFamily="34" charset="0"/>
                <a:ea typeface="Calibri" pitchFamily="34" charset="-122"/>
                <a:cs typeface="Calibri" pitchFamily="34" charset="-120"/>
              </a:rPr>
              <a:t>De gekwalificeerde meerderheid werd gehaald; honderden eigenaren stemden in.</a:t>
            </a:r>
            <a:endParaRPr lang="en-US" sz="1200" dirty="0"/>
          </a:p>
          <a:p>
            <a:pPr marL="342900" indent="-342900">
              <a:lnSpc>
                <a:spcPct val="113000"/>
              </a:lnSpc>
              <a:spcAft>
                <a:spcPts val="800"/>
              </a:spcAft>
              <a:buSzPct val="100000"/>
              <a:buChar char="•"/>
            </a:pPr>
            <a:r>
              <a:rPr lang="en-US" sz="1200" dirty="0">
                <a:solidFill>
                  <a:srgbClr val="1B2E34"/>
                </a:solidFill>
                <a:latin typeface="Calibri" pitchFamily="34" charset="0"/>
                <a:ea typeface="Calibri" pitchFamily="34" charset="-122"/>
                <a:cs typeface="Calibri" pitchFamily="34" charset="-120"/>
              </a:rPr>
              <a:t>Het kostte een berg (eigenlijk: bérgen) onbetaald vrijwilligerswerk — maar het bewijst dat complexe VvE's grote besluiten kúnnen nemen.</a:t>
            </a:r>
            <a:endParaRPr lang="en-US" sz="1200" dirty="0"/>
          </a:p>
          <a:p>
            <a:pPr marL="342900" indent="-342900">
              <a:lnSpc>
                <a:spcPct val="113000"/>
              </a:lnSpc>
              <a:buSzPct val="100000"/>
              <a:buChar char="•"/>
            </a:pPr>
            <a:r>
              <a:rPr lang="en-US" sz="1200" i="1" dirty="0">
                <a:solidFill>
                  <a:srgbClr val="BE4A33"/>
                </a:solidFill>
                <a:latin typeface="Calibri" pitchFamily="34" charset="0"/>
                <a:ea typeface="Calibri" pitchFamily="34" charset="-122"/>
                <a:cs typeface="Calibri" pitchFamily="34" charset="-120"/>
              </a:rPr>
              <a:t>Al is te hopen dat niemand die nieuwe mechanische ventilatie ooit bij de rechter laat toetsen — het is wat onzeker of die 'legaal' is binnen de akte.</a:t>
            </a:r>
            <a:endParaRPr lang="en-US" sz="1200" dirty="0"/>
          </a:p>
        </p:txBody>
      </p:sp>
      <p:sp>
        <p:nvSpPr>
          <p:cNvPr id="10" name="Shape 6"/>
          <p:cNvSpPr/>
          <p:nvPr/>
        </p:nvSpPr>
        <p:spPr>
          <a:xfrm>
            <a:off x="6035040" y="1691640"/>
            <a:ext cx="5623560" cy="4480560"/>
          </a:xfrm>
          <a:prstGeom prst="roundRect">
            <a:avLst>
              <a:gd name="adj" fmla="val 2041"/>
            </a:avLst>
          </a:prstGeom>
          <a:solidFill>
            <a:srgbClr val="0B3540"/>
          </a:solidFill>
          <a:ln/>
          <a:effectLst>
            <a:outerShdw blurRad="88900" dist="38100" dir="5400000" algn="bl" rotWithShape="0">
              <a:srgbClr val="000000">
                <a:alpha val="13000"/>
              </a:srgbClr>
            </a:outerShdw>
          </a:effectLst>
        </p:spPr>
      </p:sp>
      <p:sp>
        <p:nvSpPr>
          <p:cNvPr id="11" name="Text 7"/>
          <p:cNvSpPr/>
          <p:nvPr/>
        </p:nvSpPr>
        <p:spPr>
          <a:xfrm>
            <a:off x="6309360" y="1920240"/>
            <a:ext cx="5029200" cy="411480"/>
          </a:xfrm>
          <a:prstGeom prst="rect">
            <a:avLst/>
          </a:prstGeom>
          <a:noFill/>
          <a:ln/>
        </p:spPr>
        <p:txBody>
          <a:bodyPr wrap="square" lIns="0" tIns="0" rIns="0" bIns="0" rtlCol="0" anchor="ctr"/>
          <a:lstStyle/>
          <a:p>
            <a:pPr marL="0" indent="0">
              <a:buNone/>
            </a:pPr>
            <a:r>
              <a:rPr lang="en-US" sz="1600" b="1" dirty="0">
                <a:solidFill>
                  <a:srgbClr val="E0922F"/>
                </a:solidFill>
                <a:latin typeface="Cambria" pitchFamily="34" charset="0"/>
                <a:ea typeface="Cambria" pitchFamily="34" charset="-122"/>
                <a:cs typeface="Cambria" pitchFamily="34" charset="-120"/>
              </a:rPr>
              <a:t>De rode draad</a:t>
            </a:r>
            <a:endParaRPr lang="en-US" sz="1600" dirty="0"/>
          </a:p>
        </p:txBody>
      </p:sp>
      <p:sp>
        <p:nvSpPr>
          <p:cNvPr id="12" name="Text 8"/>
          <p:cNvSpPr/>
          <p:nvPr/>
        </p:nvSpPr>
        <p:spPr>
          <a:xfrm>
            <a:off x="6309360" y="2423160"/>
            <a:ext cx="5074920" cy="3566160"/>
          </a:xfrm>
          <a:prstGeom prst="rect">
            <a:avLst/>
          </a:prstGeom>
          <a:noFill/>
          <a:ln/>
        </p:spPr>
        <p:txBody>
          <a:bodyPr wrap="square" lIns="0" tIns="0" rIns="0" bIns="0" rtlCol="0" anchor="t"/>
          <a:lstStyle/>
          <a:p>
            <a:pPr marL="342900" indent="-342900">
              <a:lnSpc>
                <a:spcPct val="118000"/>
              </a:lnSpc>
              <a:spcAft>
                <a:spcPts val="1100"/>
              </a:spcAft>
              <a:buSzPct val="100000"/>
              <a:buChar char="•"/>
            </a:pPr>
            <a:r>
              <a:rPr lang="en-US" sz="1300" dirty="0">
                <a:solidFill>
                  <a:srgbClr val="DCEAEC"/>
                </a:solidFill>
                <a:latin typeface="Calibri" pitchFamily="34" charset="0"/>
                <a:ea typeface="Calibri" pitchFamily="34" charset="-122"/>
                <a:cs typeface="Calibri" pitchFamily="34" charset="-120"/>
              </a:rPr>
              <a:t>VvE's wíllen vaak wel — ze weten alleen niet waar te beginnen, en lopen vast op de juridische voorbereiding.</a:t>
            </a:r>
            <a:endParaRPr lang="en-US" sz="1300" dirty="0"/>
          </a:p>
          <a:p>
            <a:pPr marL="342900" indent="-342900">
              <a:lnSpc>
                <a:spcPct val="118000"/>
              </a:lnSpc>
              <a:spcAft>
                <a:spcPts val="1100"/>
              </a:spcAft>
              <a:buSzPct val="100000"/>
              <a:buChar char="•"/>
            </a:pPr>
            <a:r>
              <a:rPr lang="en-US" sz="1300" dirty="0">
                <a:solidFill>
                  <a:srgbClr val="DCEAEC"/>
                </a:solidFill>
                <a:latin typeface="Calibri" pitchFamily="34" charset="0"/>
                <a:ea typeface="Calibri" pitchFamily="34" charset="-122"/>
                <a:cs typeface="Calibri" pitchFamily="34" charset="-120"/>
              </a:rPr>
              <a:t>Het verschil tussen slagen en stranden zit zelden in de techniek of het geld, en bijna altijd in: kent de VvE haar eigen akte, en volgt zij de juiste route in de juiste volgorde?</a:t>
            </a:r>
            <a:endParaRPr lang="en-US" sz="1300" dirty="0"/>
          </a:p>
          <a:p>
            <a:pPr marL="342900" indent="-342900">
              <a:lnSpc>
                <a:spcPct val="118000"/>
              </a:lnSpc>
              <a:buSzPct val="100000"/>
              <a:buChar char="•"/>
            </a:pPr>
            <a:r>
              <a:rPr lang="en-US" sz="1300" b="1" dirty="0">
                <a:solidFill>
                  <a:srgbClr val="FFFFFF"/>
                </a:solidFill>
                <a:latin typeface="Calibri" pitchFamily="34" charset="0"/>
                <a:ea typeface="Calibri" pitchFamily="34" charset="-122"/>
                <a:cs typeface="Calibri" pitchFamily="34" charset="-120"/>
              </a:rPr>
              <a:t>Dáár kan een eenvoudig hulpmiddel het verschil maken — en dat brengt ons bij een bijdrage aan oplossingen.</a:t>
            </a:r>
            <a:endParaRPr lang="en-US" sz="1300" dirty="0"/>
          </a:p>
        </p:txBody>
      </p:sp>
      <p:sp>
        <p:nvSpPr>
          <p:cNvPr id="13" name="Text 9"/>
          <p:cNvSpPr/>
          <p:nvPr/>
        </p:nvSpPr>
        <p:spPr>
          <a:xfrm>
            <a:off x="502920" y="6473952"/>
            <a:ext cx="7315200" cy="274320"/>
          </a:xfrm>
          <a:prstGeom prst="rect">
            <a:avLst/>
          </a:prstGeom>
          <a:noFill/>
          <a:ln/>
        </p:spPr>
        <p:txBody>
          <a:bodyPr wrap="square" lIns="0" tIns="0" rIns="0" bIns="0" rtlCol="0" anchor="ctr"/>
          <a:lstStyle/>
          <a:p>
            <a:pPr marL="0" indent="0" algn="l">
              <a:buNone/>
            </a:pPr>
            <a:r>
              <a:rPr lang="en-US" sz="900" dirty="0">
                <a:solidFill>
                  <a:srgbClr val="5E7178"/>
                </a:solidFill>
                <a:latin typeface="Calibri" pitchFamily="34" charset="0"/>
                <a:ea typeface="Calibri" pitchFamily="34" charset="-122"/>
                <a:cs typeface="Calibri" pitchFamily="34" charset="-120"/>
              </a:rPr>
              <a:t>VvENET  ·  werksessie 'Door de helft'  ·  29 juni 2026</a:t>
            </a:r>
            <a:endParaRPr lang="en-US" sz="900" dirty="0"/>
          </a:p>
        </p:txBody>
      </p:sp>
      <p:sp>
        <p:nvSpPr>
          <p:cNvPr id="14" name="Text 10"/>
          <p:cNvSpPr/>
          <p:nvPr/>
        </p:nvSpPr>
        <p:spPr>
          <a:xfrm>
            <a:off x="11247120" y="6473952"/>
            <a:ext cx="411480" cy="274320"/>
          </a:xfrm>
          <a:prstGeom prst="rect">
            <a:avLst/>
          </a:prstGeom>
          <a:noFill/>
          <a:ln/>
        </p:spPr>
        <p:txBody>
          <a:bodyPr wrap="square" lIns="0" tIns="0" rIns="0" bIns="0" rtlCol="0" anchor="ctr"/>
          <a:lstStyle/>
          <a:p>
            <a:pPr marL="0" indent="0" algn="r">
              <a:buNone/>
            </a:pPr>
            <a:r>
              <a:rPr lang="en-US" sz="900" dirty="0">
                <a:solidFill>
                  <a:srgbClr val="5E7178"/>
                </a:solidFill>
                <a:latin typeface="Calibri" pitchFamily="34" charset="0"/>
                <a:ea typeface="Calibri" pitchFamily="34" charset="-122"/>
                <a:cs typeface="Calibri" pitchFamily="34" charset="-120"/>
              </a:rPr>
              <a:t>16</a:t>
            </a:r>
            <a:endParaRPr lang="en-US" sz="9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0B3540"/>
        </a:solidFill>
        <a:effectLst/>
      </p:bgPr>
    </p:bg>
    <p:spTree>
      <p:nvGrpSpPr>
        <p:cNvPr id="1" name=""/>
        <p:cNvGrpSpPr/>
        <p:nvPr/>
      </p:nvGrpSpPr>
      <p:grpSpPr>
        <a:xfrm>
          <a:off x="0" y="0"/>
          <a:ext cx="0" cy="0"/>
          <a:chOff x="0" y="0"/>
          <a:chExt cx="0" cy="0"/>
        </a:xfrm>
      </p:grpSpPr>
      <p:sp>
        <p:nvSpPr>
          <p:cNvPr id="2" name="Shape 0"/>
          <p:cNvSpPr/>
          <p:nvPr/>
        </p:nvSpPr>
        <p:spPr>
          <a:xfrm>
            <a:off x="9052560" y="-1371600"/>
            <a:ext cx="4389120" cy="4389120"/>
          </a:xfrm>
          <a:prstGeom prst="ellipse">
            <a:avLst/>
          </a:prstGeom>
          <a:solidFill>
            <a:srgbClr val="103F4C"/>
          </a:solidFill>
          <a:ln/>
        </p:spPr>
      </p:sp>
      <p:sp>
        <p:nvSpPr>
          <p:cNvPr id="3" name="Shape 1"/>
          <p:cNvSpPr/>
          <p:nvPr/>
        </p:nvSpPr>
        <p:spPr>
          <a:xfrm>
            <a:off x="640080" y="502920"/>
            <a:ext cx="868680" cy="868680"/>
          </a:xfrm>
          <a:prstGeom prst="ellipse">
            <a:avLst/>
          </a:prstGeom>
          <a:solidFill>
            <a:srgbClr val="E0922F"/>
          </a:solidFill>
          <a:ln/>
        </p:spPr>
      </p:sp>
      <p:pic>
        <p:nvPicPr>
          <p:cNvPr id="4" name="Image 0" descr="preencoded.png"/>
          <p:cNvPicPr>
            <a:picLocks noChangeAspect="1"/>
          </p:cNvPicPr>
          <p:nvPr/>
        </p:nvPicPr>
        <p:blipFill>
          <a:blip r:embed="rId3"/>
          <a:stretch>
            <a:fillRect/>
          </a:stretch>
        </p:blipFill>
        <p:spPr>
          <a:xfrm>
            <a:off x="859536" y="722376"/>
            <a:ext cx="429768" cy="429768"/>
          </a:xfrm>
          <a:prstGeom prst="rect">
            <a:avLst/>
          </a:prstGeom>
        </p:spPr>
      </p:pic>
      <p:sp>
        <p:nvSpPr>
          <p:cNvPr id="5" name="Text 2"/>
          <p:cNvSpPr/>
          <p:nvPr/>
        </p:nvSpPr>
        <p:spPr>
          <a:xfrm>
            <a:off x="1691640" y="530352"/>
            <a:ext cx="7315200" cy="320040"/>
          </a:xfrm>
          <a:prstGeom prst="rect">
            <a:avLst/>
          </a:prstGeom>
          <a:noFill/>
          <a:ln/>
        </p:spPr>
        <p:txBody>
          <a:bodyPr wrap="square" lIns="0" tIns="0" rIns="0" bIns="0" rtlCol="0" anchor="ctr"/>
          <a:lstStyle/>
          <a:p>
            <a:pPr marL="0" indent="0">
              <a:buNone/>
            </a:pPr>
            <a:r>
              <a:rPr lang="en-US" sz="1200" b="1" kern="0" spc="200" dirty="0">
                <a:solidFill>
                  <a:srgbClr val="E0922F"/>
                </a:solidFill>
                <a:latin typeface="Calibri" pitchFamily="34" charset="0"/>
                <a:ea typeface="Calibri" pitchFamily="34" charset="-122"/>
                <a:cs typeface="Calibri" pitchFamily="34" charset="-120"/>
              </a:rPr>
              <a:t>BIJDRAGE AAN OPLOSSINGEN</a:t>
            </a:r>
            <a:endParaRPr lang="en-US" sz="1200" dirty="0"/>
          </a:p>
        </p:txBody>
      </p:sp>
      <p:sp>
        <p:nvSpPr>
          <p:cNvPr id="6" name="Text 3"/>
          <p:cNvSpPr/>
          <p:nvPr/>
        </p:nvSpPr>
        <p:spPr>
          <a:xfrm>
            <a:off x="1673352" y="786384"/>
            <a:ext cx="9144000" cy="640080"/>
          </a:xfrm>
          <a:prstGeom prst="rect">
            <a:avLst/>
          </a:prstGeom>
          <a:noFill/>
          <a:ln/>
        </p:spPr>
        <p:txBody>
          <a:bodyPr wrap="square" lIns="0" tIns="0" rIns="0" bIns="0" rtlCol="0" anchor="ctr"/>
          <a:lstStyle/>
          <a:p>
            <a:pPr marL="0" indent="0">
              <a:buNone/>
            </a:pPr>
            <a:r>
              <a:rPr lang="en-US" sz="3000" b="1" dirty="0">
                <a:solidFill>
                  <a:srgbClr val="FFFFFF"/>
                </a:solidFill>
                <a:latin typeface="Cambria" pitchFamily="34" charset="0"/>
                <a:ea typeface="Cambria" pitchFamily="34" charset="-122"/>
                <a:cs typeface="Cambria" pitchFamily="34" charset="-120"/>
              </a:rPr>
              <a:t>De VvE Wasstraat</a:t>
            </a:r>
            <a:endParaRPr lang="en-US" sz="3000" dirty="0"/>
          </a:p>
        </p:txBody>
      </p:sp>
      <p:pic>
        <p:nvPicPr>
          <p:cNvPr id="7" name="Image 1" descr="preencoded.png"/>
          <p:cNvPicPr>
            <a:picLocks noChangeAspect="1"/>
          </p:cNvPicPr>
          <p:nvPr/>
        </p:nvPicPr>
        <p:blipFill>
          <a:blip r:embed="rId4"/>
          <a:stretch>
            <a:fillRect/>
          </a:stretch>
        </p:blipFill>
        <p:spPr>
          <a:xfrm>
            <a:off x="9710928" y="475488"/>
            <a:ext cx="1828800" cy="482660"/>
          </a:xfrm>
          <a:prstGeom prst="rect">
            <a:avLst/>
          </a:prstGeom>
        </p:spPr>
      </p:pic>
      <p:sp>
        <p:nvSpPr>
          <p:cNvPr id="8" name="Text 4"/>
          <p:cNvSpPr/>
          <p:nvPr/>
        </p:nvSpPr>
        <p:spPr>
          <a:xfrm>
            <a:off x="640080" y="1691640"/>
            <a:ext cx="10881360" cy="914400"/>
          </a:xfrm>
          <a:prstGeom prst="rect">
            <a:avLst/>
          </a:prstGeom>
          <a:noFill/>
          <a:ln/>
        </p:spPr>
        <p:txBody>
          <a:bodyPr wrap="square" lIns="0" tIns="0" rIns="0" bIns="0" rtlCol="0" anchor="t"/>
          <a:lstStyle/>
          <a:p>
            <a:pPr marL="0" indent="0">
              <a:lnSpc>
                <a:spcPct val="120000"/>
              </a:lnSpc>
              <a:buNone/>
            </a:pPr>
            <a:r>
              <a:rPr lang="en-US" sz="1500" dirty="0">
                <a:solidFill>
                  <a:srgbClr val="CFE3E6"/>
                </a:solidFill>
                <a:latin typeface="Calibri" pitchFamily="34" charset="0"/>
                <a:ea typeface="Calibri" pitchFamily="34" charset="-122"/>
                <a:cs typeface="Calibri" pitchFamily="34" charset="-120"/>
              </a:rPr>
              <a:t>Een gestructureerd traject dat een VvE stap voor stap 'schoon' door de juridische voorbereiding leidt: ken je splitsingsakte, welk modelreglement geldt, zijn er afwijkingen of nietige besluiten — en pas dáárna de technische en financiële keuzes.</a:t>
            </a:r>
            <a:endParaRPr lang="en-US" sz="1500" dirty="0"/>
          </a:p>
        </p:txBody>
      </p:sp>
      <p:sp>
        <p:nvSpPr>
          <p:cNvPr id="9" name="Shape 5"/>
          <p:cNvSpPr/>
          <p:nvPr/>
        </p:nvSpPr>
        <p:spPr>
          <a:xfrm>
            <a:off x="640080" y="2788920"/>
            <a:ext cx="3611880" cy="3154680"/>
          </a:xfrm>
          <a:prstGeom prst="roundRect">
            <a:avLst>
              <a:gd name="adj" fmla="val 2899"/>
            </a:avLst>
          </a:prstGeom>
          <a:solidFill>
            <a:srgbClr val="FFFFFF"/>
          </a:solidFill>
          <a:ln/>
          <a:effectLst>
            <a:outerShdw blurRad="88900" dist="38100" dir="5400000" algn="bl" rotWithShape="0">
              <a:srgbClr val="000000">
                <a:alpha val="13000"/>
              </a:srgbClr>
            </a:outerShdw>
          </a:effectLst>
        </p:spPr>
      </p:sp>
      <p:sp>
        <p:nvSpPr>
          <p:cNvPr id="10" name="Shape 6"/>
          <p:cNvSpPr/>
          <p:nvPr/>
        </p:nvSpPr>
        <p:spPr>
          <a:xfrm>
            <a:off x="914400" y="3063240"/>
            <a:ext cx="731520" cy="731520"/>
          </a:xfrm>
          <a:prstGeom prst="ellipse">
            <a:avLst/>
          </a:prstGeom>
          <a:solidFill>
            <a:srgbClr val="EEF5F6"/>
          </a:solidFill>
          <a:ln/>
        </p:spPr>
      </p:sp>
      <p:pic>
        <p:nvPicPr>
          <p:cNvPr id="11" name="Image 2" descr="preencoded.png"/>
          <p:cNvPicPr>
            <a:picLocks noChangeAspect="1"/>
          </p:cNvPicPr>
          <p:nvPr/>
        </p:nvPicPr>
        <p:blipFill>
          <a:blip r:embed="rId5"/>
          <a:stretch>
            <a:fillRect/>
          </a:stretch>
        </p:blipFill>
        <p:spPr>
          <a:xfrm>
            <a:off x="1088136" y="3236976"/>
            <a:ext cx="384048" cy="384048"/>
          </a:xfrm>
          <a:prstGeom prst="rect">
            <a:avLst/>
          </a:prstGeom>
        </p:spPr>
      </p:pic>
      <p:sp>
        <p:nvSpPr>
          <p:cNvPr id="12" name="Text 7"/>
          <p:cNvSpPr/>
          <p:nvPr/>
        </p:nvSpPr>
        <p:spPr>
          <a:xfrm>
            <a:off x="914400" y="3931920"/>
            <a:ext cx="3063240" cy="457200"/>
          </a:xfrm>
          <a:prstGeom prst="rect">
            <a:avLst/>
          </a:prstGeom>
          <a:noFill/>
          <a:ln/>
        </p:spPr>
        <p:txBody>
          <a:bodyPr wrap="square" lIns="0" tIns="0" rIns="0" bIns="0" rtlCol="0" anchor="ctr"/>
          <a:lstStyle/>
          <a:p>
            <a:pPr marL="0" indent="0">
              <a:buNone/>
            </a:pPr>
            <a:r>
              <a:rPr lang="en-US" sz="1700" b="1" dirty="0">
                <a:solidFill>
                  <a:srgbClr val="0E7C86"/>
                </a:solidFill>
                <a:latin typeface="Cambria" pitchFamily="34" charset="0"/>
                <a:ea typeface="Cambria" pitchFamily="34" charset="-122"/>
                <a:cs typeface="Cambria" pitchFamily="34" charset="-120"/>
              </a:rPr>
              <a:t>Bewustzijn</a:t>
            </a:r>
            <a:endParaRPr lang="en-US" sz="1700" dirty="0"/>
          </a:p>
        </p:txBody>
      </p:sp>
      <p:sp>
        <p:nvSpPr>
          <p:cNvPr id="13" name="Text 8"/>
          <p:cNvSpPr/>
          <p:nvPr/>
        </p:nvSpPr>
        <p:spPr>
          <a:xfrm>
            <a:off x="914400" y="4416552"/>
            <a:ext cx="3063240" cy="1417320"/>
          </a:xfrm>
          <a:prstGeom prst="rect">
            <a:avLst/>
          </a:prstGeom>
          <a:noFill/>
          <a:ln/>
        </p:spPr>
        <p:txBody>
          <a:bodyPr wrap="square" lIns="0" tIns="0" rIns="0" bIns="0" rtlCol="0" anchor="t"/>
          <a:lstStyle/>
          <a:p>
            <a:pPr marL="0" indent="0">
              <a:lnSpc>
                <a:spcPct val="118000"/>
              </a:lnSpc>
              <a:buNone/>
            </a:pPr>
            <a:r>
              <a:rPr lang="en-US" sz="1250" dirty="0">
                <a:solidFill>
                  <a:srgbClr val="1B2E34"/>
                </a:solidFill>
                <a:latin typeface="Calibri" pitchFamily="34" charset="0"/>
                <a:ea typeface="Calibri" pitchFamily="34" charset="-122"/>
                <a:cs typeface="Calibri" pitchFamily="34" charset="-120"/>
              </a:rPr>
              <a:t>Eigenaren krijgen — vaak voor het eerst — zicht op hun eigen juridische situatie. Voorwaarde voor elke verdere stap.</a:t>
            </a:r>
            <a:endParaRPr lang="en-US" sz="1250" dirty="0"/>
          </a:p>
        </p:txBody>
      </p:sp>
      <p:sp>
        <p:nvSpPr>
          <p:cNvPr id="14" name="Shape 9"/>
          <p:cNvSpPr/>
          <p:nvPr/>
        </p:nvSpPr>
        <p:spPr>
          <a:xfrm>
            <a:off x="4453128" y="2788920"/>
            <a:ext cx="3611880" cy="3154680"/>
          </a:xfrm>
          <a:prstGeom prst="roundRect">
            <a:avLst>
              <a:gd name="adj" fmla="val 2899"/>
            </a:avLst>
          </a:prstGeom>
          <a:solidFill>
            <a:srgbClr val="FFFFFF"/>
          </a:solidFill>
          <a:ln/>
          <a:effectLst>
            <a:outerShdw blurRad="88900" dist="38100" dir="5400000" algn="bl" rotWithShape="0">
              <a:srgbClr val="000000">
                <a:alpha val="13000"/>
              </a:srgbClr>
            </a:outerShdw>
          </a:effectLst>
        </p:spPr>
      </p:sp>
      <p:sp>
        <p:nvSpPr>
          <p:cNvPr id="15" name="Shape 10"/>
          <p:cNvSpPr/>
          <p:nvPr/>
        </p:nvSpPr>
        <p:spPr>
          <a:xfrm>
            <a:off x="4727448" y="3063240"/>
            <a:ext cx="731520" cy="731520"/>
          </a:xfrm>
          <a:prstGeom prst="ellipse">
            <a:avLst/>
          </a:prstGeom>
          <a:solidFill>
            <a:srgbClr val="EEF5F6"/>
          </a:solidFill>
          <a:ln/>
        </p:spPr>
      </p:sp>
      <p:pic>
        <p:nvPicPr>
          <p:cNvPr id="16" name="Image 3" descr="preencoded.png"/>
          <p:cNvPicPr>
            <a:picLocks noChangeAspect="1"/>
          </p:cNvPicPr>
          <p:nvPr/>
        </p:nvPicPr>
        <p:blipFill>
          <a:blip r:embed="rId6"/>
          <a:stretch>
            <a:fillRect/>
          </a:stretch>
        </p:blipFill>
        <p:spPr>
          <a:xfrm>
            <a:off x="4901184" y="3236976"/>
            <a:ext cx="384048" cy="384048"/>
          </a:xfrm>
          <a:prstGeom prst="rect">
            <a:avLst/>
          </a:prstGeom>
        </p:spPr>
      </p:pic>
      <p:sp>
        <p:nvSpPr>
          <p:cNvPr id="17" name="Text 11"/>
          <p:cNvSpPr/>
          <p:nvPr/>
        </p:nvSpPr>
        <p:spPr>
          <a:xfrm>
            <a:off x="4727448" y="3931920"/>
            <a:ext cx="3063240" cy="457200"/>
          </a:xfrm>
          <a:prstGeom prst="rect">
            <a:avLst/>
          </a:prstGeom>
          <a:noFill/>
          <a:ln/>
        </p:spPr>
        <p:txBody>
          <a:bodyPr wrap="square" lIns="0" tIns="0" rIns="0" bIns="0" rtlCol="0" anchor="ctr"/>
          <a:lstStyle/>
          <a:p>
            <a:pPr marL="0" indent="0">
              <a:buNone/>
            </a:pPr>
            <a:r>
              <a:rPr lang="en-US" sz="1700" b="1" dirty="0">
                <a:solidFill>
                  <a:srgbClr val="0E7C86"/>
                </a:solidFill>
                <a:latin typeface="Cambria" pitchFamily="34" charset="0"/>
                <a:ea typeface="Cambria" pitchFamily="34" charset="-122"/>
                <a:cs typeface="Cambria" pitchFamily="34" charset="-120"/>
              </a:rPr>
              <a:t>Handelingsvaardigheid</a:t>
            </a:r>
            <a:endParaRPr lang="en-US" sz="1700" dirty="0"/>
          </a:p>
        </p:txBody>
      </p:sp>
      <p:sp>
        <p:nvSpPr>
          <p:cNvPr id="18" name="Text 12"/>
          <p:cNvSpPr/>
          <p:nvPr/>
        </p:nvSpPr>
        <p:spPr>
          <a:xfrm>
            <a:off x="4727448" y="4416552"/>
            <a:ext cx="3063240" cy="1417320"/>
          </a:xfrm>
          <a:prstGeom prst="rect">
            <a:avLst/>
          </a:prstGeom>
          <a:noFill/>
          <a:ln/>
        </p:spPr>
        <p:txBody>
          <a:bodyPr wrap="square" lIns="0" tIns="0" rIns="0" bIns="0" rtlCol="0" anchor="t"/>
          <a:lstStyle/>
          <a:p>
            <a:pPr marL="0" indent="0">
              <a:lnSpc>
                <a:spcPct val="118000"/>
              </a:lnSpc>
              <a:buNone/>
            </a:pPr>
            <a:r>
              <a:rPr lang="en-US" sz="1250" dirty="0">
                <a:solidFill>
                  <a:srgbClr val="1B2E34"/>
                </a:solidFill>
                <a:latin typeface="Calibri" pitchFamily="34" charset="0"/>
                <a:ea typeface="Calibri" pitchFamily="34" charset="-122"/>
                <a:cs typeface="Calibri" pitchFamily="34" charset="-120"/>
              </a:rPr>
              <a:t>De VvE weet welke route zij moet bewandelen, en in welke volgorde — geen traject dat halverwege juridisch vastloopt.</a:t>
            </a:r>
            <a:endParaRPr lang="en-US" sz="1250" dirty="0"/>
          </a:p>
        </p:txBody>
      </p:sp>
      <p:sp>
        <p:nvSpPr>
          <p:cNvPr id="19" name="Shape 13"/>
          <p:cNvSpPr/>
          <p:nvPr/>
        </p:nvSpPr>
        <p:spPr>
          <a:xfrm>
            <a:off x="8266176" y="2788920"/>
            <a:ext cx="3611880" cy="3154680"/>
          </a:xfrm>
          <a:prstGeom prst="roundRect">
            <a:avLst>
              <a:gd name="adj" fmla="val 2899"/>
            </a:avLst>
          </a:prstGeom>
          <a:solidFill>
            <a:srgbClr val="FFFFFF"/>
          </a:solidFill>
          <a:ln/>
          <a:effectLst>
            <a:outerShdw blurRad="88900" dist="38100" dir="5400000" algn="bl" rotWithShape="0">
              <a:srgbClr val="000000">
                <a:alpha val="13000"/>
              </a:srgbClr>
            </a:outerShdw>
          </a:effectLst>
        </p:spPr>
      </p:sp>
      <p:sp>
        <p:nvSpPr>
          <p:cNvPr id="20" name="Shape 14"/>
          <p:cNvSpPr/>
          <p:nvPr/>
        </p:nvSpPr>
        <p:spPr>
          <a:xfrm>
            <a:off x="8540496" y="3063240"/>
            <a:ext cx="731520" cy="731520"/>
          </a:xfrm>
          <a:prstGeom prst="ellipse">
            <a:avLst/>
          </a:prstGeom>
          <a:solidFill>
            <a:srgbClr val="EEF5F6"/>
          </a:solidFill>
          <a:ln/>
        </p:spPr>
      </p:sp>
      <p:pic>
        <p:nvPicPr>
          <p:cNvPr id="21" name="Image 4" descr="preencoded.png"/>
          <p:cNvPicPr>
            <a:picLocks noChangeAspect="1"/>
          </p:cNvPicPr>
          <p:nvPr/>
        </p:nvPicPr>
        <p:blipFill>
          <a:blip r:embed="rId7"/>
          <a:stretch>
            <a:fillRect/>
          </a:stretch>
        </p:blipFill>
        <p:spPr>
          <a:xfrm>
            <a:off x="8714232" y="3236976"/>
            <a:ext cx="384048" cy="384048"/>
          </a:xfrm>
          <a:prstGeom prst="rect">
            <a:avLst/>
          </a:prstGeom>
        </p:spPr>
      </p:pic>
      <p:sp>
        <p:nvSpPr>
          <p:cNvPr id="22" name="Text 15"/>
          <p:cNvSpPr/>
          <p:nvPr/>
        </p:nvSpPr>
        <p:spPr>
          <a:xfrm>
            <a:off x="8540496" y="3931920"/>
            <a:ext cx="3063240" cy="457200"/>
          </a:xfrm>
          <a:prstGeom prst="rect">
            <a:avLst/>
          </a:prstGeom>
          <a:noFill/>
          <a:ln/>
        </p:spPr>
        <p:txBody>
          <a:bodyPr wrap="square" lIns="0" tIns="0" rIns="0" bIns="0" rtlCol="0" anchor="ctr"/>
          <a:lstStyle/>
          <a:p>
            <a:pPr marL="0" indent="0">
              <a:buNone/>
            </a:pPr>
            <a:r>
              <a:rPr lang="en-US" sz="1700" b="1" dirty="0">
                <a:solidFill>
                  <a:srgbClr val="0E7C86"/>
                </a:solidFill>
                <a:latin typeface="Cambria" pitchFamily="34" charset="0"/>
                <a:ea typeface="Cambria" pitchFamily="34" charset="-122"/>
                <a:cs typeface="Cambria" pitchFamily="34" charset="-120"/>
              </a:rPr>
              <a:t>Risicoreductie</a:t>
            </a:r>
            <a:endParaRPr lang="en-US" sz="1700" dirty="0"/>
          </a:p>
        </p:txBody>
      </p:sp>
      <p:sp>
        <p:nvSpPr>
          <p:cNvPr id="23" name="Text 16"/>
          <p:cNvSpPr/>
          <p:nvPr/>
        </p:nvSpPr>
        <p:spPr>
          <a:xfrm>
            <a:off x="8540496" y="4416552"/>
            <a:ext cx="3063240" cy="1417320"/>
          </a:xfrm>
          <a:prstGeom prst="rect">
            <a:avLst/>
          </a:prstGeom>
          <a:noFill/>
          <a:ln/>
        </p:spPr>
        <p:txBody>
          <a:bodyPr wrap="square" lIns="0" tIns="0" rIns="0" bIns="0" rtlCol="0" anchor="t"/>
          <a:lstStyle/>
          <a:p>
            <a:pPr marL="0" indent="0">
              <a:lnSpc>
                <a:spcPct val="118000"/>
              </a:lnSpc>
              <a:buNone/>
            </a:pPr>
            <a:r>
              <a:rPr lang="en-US" sz="1250" dirty="0">
                <a:solidFill>
                  <a:srgbClr val="1B2E34"/>
                </a:solidFill>
                <a:latin typeface="Calibri" pitchFamily="34" charset="0"/>
                <a:ea typeface="Calibri" pitchFamily="34" charset="-122"/>
                <a:cs typeface="Calibri" pitchFamily="34" charset="-120"/>
              </a:rPr>
              <a:t>Een vroege voortoets voorkomt besluiten die later nietig blijken — en dus kapitaalvernietiging en conflict.</a:t>
            </a:r>
            <a:endParaRPr lang="en-US" sz="1250" dirty="0"/>
          </a:p>
        </p:txBody>
      </p:sp>
      <p:sp>
        <p:nvSpPr>
          <p:cNvPr id="24" name="Text 17"/>
          <p:cNvSpPr/>
          <p:nvPr/>
        </p:nvSpPr>
        <p:spPr>
          <a:xfrm>
            <a:off x="640080" y="6035040"/>
            <a:ext cx="10881360" cy="411480"/>
          </a:xfrm>
          <a:prstGeom prst="rect">
            <a:avLst/>
          </a:prstGeom>
          <a:noFill/>
          <a:ln/>
        </p:spPr>
        <p:txBody>
          <a:bodyPr wrap="square" lIns="0" tIns="0" rIns="0" bIns="0" rtlCol="0" anchor="ctr"/>
          <a:lstStyle/>
          <a:p>
            <a:pPr marL="0" indent="0">
              <a:buNone/>
            </a:pPr>
            <a:r>
              <a:rPr lang="en-US" sz="1150" i="1" dirty="0">
                <a:solidFill>
                  <a:srgbClr val="9FC3C8"/>
                </a:solidFill>
                <a:latin typeface="Calibri" pitchFamily="34" charset="0"/>
                <a:ea typeface="Calibri" pitchFamily="34" charset="-122"/>
                <a:cs typeface="Calibri" pitchFamily="34" charset="-120"/>
              </a:rPr>
              <a:t>Vraagt geen extra geld — slimmer inzetten van bestaande middelen, zodat VvE's bewust, handelingsvaardig en risicoarm verduurzamen.</a:t>
            </a:r>
            <a:endParaRPr lang="en-US" sz="1150" dirty="0"/>
          </a:p>
        </p:txBody>
      </p:sp>
      <p:sp>
        <p:nvSpPr>
          <p:cNvPr id="25" name="Text 18"/>
          <p:cNvSpPr/>
          <p:nvPr/>
        </p:nvSpPr>
        <p:spPr>
          <a:xfrm>
            <a:off x="11247120" y="6473952"/>
            <a:ext cx="411480" cy="274320"/>
          </a:xfrm>
          <a:prstGeom prst="rect">
            <a:avLst/>
          </a:prstGeom>
          <a:noFill/>
          <a:ln/>
        </p:spPr>
        <p:txBody>
          <a:bodyPr wrap="square" lIns="0" tIns="0" rIns="0" bIns="0" rtlCol="0" anchor="ctr"/>
          <a:lstStyle/>
          <a:p>
            <a:pPr marL="0" indent="0" algn="r">
              <a:buNone/>
            </a:pPr>
            <a:r>
              <a:rPr lang="en-US" sz="900" dirty="0">
                <a:solidFill>
                  <a:srgbClr val="7FA9AF"/>
                </a:solidFill>
                <a:latin typeface="Calibri" pitchFamily="34" charset="0"/>
                <a:ea typeface="Calibri" pitchFamily="34" charset="-122"/>
                <a:cs typeface="Calibri" pitchFamily="34" charset="-120"/>
              </a:rPr>
              <a:t>17</a:t>
            </a:r>
            <a:endParaRPr lang="en-US" sz="9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502920" y="457200"/>
            <a:ext cx="566928" cy="566928"/>
          </a:xfrm>
          <a:prstGeom prst="ellipse">
            <a:avLst/>
          </a:prstGeom>
          <a:solidFill>
            <a:srgbClr val="EEF5F6"/>
          </a:solidFill>
          <a:ln/>
        </p:spPr>
      </p:sp>
      <p:pic>
        <p:nvPicPr>
          <p:cNvPr id="3" name="Image 0" descr="preencoded.png"/>
          <p:cNvPicPr>
            <a:picLocks noChangeAspect="1"/>
          </p:cNvPicPr>
          <p:nvPr/>
        </p:nvPicPr>
        <p:blipFill>
          <a:blip r:embed="rId3"/>
          <a:stretch>
            <a:fillRect/>
          </a:stretch>
        </p:blipFill>
        <p:spPr>
          <a:xfrm>
            <a:off x="640080" y="594360"/>
            <a:ext cx="292608" cy="292608"/>
          </a:xfrm>
          <a:prstGeom prst="rect">
            <a:avLst/>
          </a:prstGeom>
        </p:spPr>
      </p:pic>
      <p:sp>
        <p:nvSpPr>
          <p:cNvPr id="4" name="Text 1"/>
          <p:cNvSpPr/>
          <p:nvPr/>
        </p:nvSpPr>
        <p:spPr>
          <a:xfrm>
            <a:off x="1207008" y="457200"/>
            <a:ext cx="8503920" cy="274320"/>
          </a:xfrm>
          <a:prstGeom prst="rect">
            <a:avLst/>
          </a:prstGeom>
          <a:noFill/>
          <a:ln/>
        </p:spPr>
        <p:txBody>
          <a:bodyPr wrap="square" lIns="0" tIns="0" rIns="0" bIns="0" rtlCol="0" anchor="ctr"/>
          <a:lstStyle/>
          <a:p>
            <a:pPr marL="0" indent="0">
              <a:buNone/>
            </a:pPr>
            <a:r>
              <a:rPr lang="en-US" sz="1100" b="1" kern="0" spc="200" dirty="0">
                <a:solidFill>
                  <a:srgbClr val="0E7C86"/>
                </a:solidFill>
                <a:latin typeface="Calibri" pitchFamily="34" charset="0"/>
                <a:ea typeface="Calibri" pitchFamily="34" charset="-122"/>
                <a:cs typeface="Calibri" pitchFamily="34" charset="-120"/>
              </a:rPr>
              <a:t>BIJDRAGE AAN OPLOSSINGEN · DE TOOL</a:t>
            </a:r>
            <a:endParaRPr lang="en-US" sz="1100" dirty="0"/>
          </a:p>
        </p:txBody>
      </p:sp>
      <p:sp>
        <p:nvSpPr>
          <p:cNvPr id="5" name="Text 2"/>
          <p:cNvSpPr/>
          <p:nvPr/>
        </p:nvSpPr>
        <p:spPr>
          <a:xfrm>
            <a:off x="1188720" y="713232"/>
            <a:ext cx="8732520" cy="640080"/>
          </a:xfrm>
          <a:prstGeom prst="rect">
            <a:avLst/>
          </a:prstGeom>
          <a:noFill/>
          <a:ln/>
        </p:spPr>
        <p:txBody>
          <a:bodyPr wrap="square" lIns="0" tIns="0" rIns="0" bIns="0" rtlCol="0" anchor="ctr"/>
          <a:lstStyle/>
          <a:p>
            <a:pPr marL="0" indent="0">
              <a:buNone/>
            </a:pPr>
            <a:r>
              <a:rPr lang="en-US" sz="2300" b="1" dirty="0">
                <a:solidFill>
                  <a:srgbClr val="1B2E34"/>
                </a:solidFill>
                <a:latin typeface="Cambria" pitchFamily="34" charset="0"/>
                <a:ea typeface="Cambria" pitchFamily="34" charset="-122"/>
                <a:cs typeface="Cambria" pitchFamily="34" charset="-120"/>
              </a:rPr>
              <a:t>Probeer de Wasstraat zelf</a:t>
            </a:r>
            <a:endParaRPr lang="en-US" sz="2300" dirty="0"/>
          </a:p>
        </p:txBody>
      </p:sp>
      <p:pic>
        <p:nvPicPr>
          <p:cNvPr id="6" name="Image 1" descr="preencoded.png"/>
          <p:cNvPicPr>
            <a:picLocks noChangeAspect="1"/>
          </p:cNvPicPr>
          <p:nvPr/>
        </p:nvPicPr>
        <p:blipFill>
          <a:blip r:embed="rId4"/>
          <a:stretch>
            <a:fillRect/>
          </a:stretch>
        </p:blipFill>
        <p:spPr>
          <a:xfrm>
            <a:off x="10076688" y="402336"/>
            <a:ext cx="1554480" cy="662044"/>
          </a:xfrm>
          <a:prstGeom prst="rect">
            <a:avLst/>
          </a:prstGeom>
        </p:spPr>
      </p:pic>
      <p:sp>
        <p:nvSpPr>
          <p:cNvPr id="7" name="Shape 3"/>
          <p:cNvSpPr/>
          <p:nvPr/>
        </p:nvSpPr>
        <p:spPr>
          <a:xfrm>
            <a:off x="7452360" y="1627632"/>
            <a:ext cx="4206240" cy="4544568"/>
          </a:xfrm>
          <a:prstGeom prst="roundRect">
            <a:avLst>
              <a:gd name="adj" fmla="val 1739"/>
            </a:avLst>
          </a:prstGeom>
          <a:solidFill>
            <a:srgbClr val="FFFFFF"/>
          </a:solidFill>
          <a:ln w="12700">
            <a:solidFill>
              <a:srgbClr val="D8E4E6"/>
            </a:solidFill>
            <a:prstDash val="solid"/>
          </a:ln>
          <a:effectLst>
            <a:outerShdw blurRad="88900" dist="38100" dir="5400000" algn="bl" rotWithShape="0">
              <a:srgbClr val="000000">
                <a:alpha val="13000"/>
              </a:srgbClr>
            </a:outerShdw>
          </a:effectLst>
        </p:spPr>
      </p:sp>
      <p:pic>
        <p:nvPicPr>
          <p:cNvPr id="8" name="Image 2" descr="preencoded.png"/>
          <p:cNvPicPr>
            <a:picLocks noChangeAspect="1"/>
          </p:cNvPicPr>
          <p:nvPr/>
        </p:nvPicPr>
        <p:blipFill>
          <a:blip r:embed="rId5"/>
          <a:stretch>
            <a:fillRect/>
          </a:stretch>
        </p:blipFill>
        <p:spPr>
          <a:xfrm>
            <a:off x="7616952" y="1783080"/>
            <a:ext cx="3877056" cy="4133088"/>
          </a:xfrm>
          <a:prstGeom prst="rect">
            <a:avLst/>
          </a:prstGeom>
        </p:spPr>
      </p:pic>
      <p:sp>
        <p:nvSpPr>
          <p:cNvPr id="9" name="Text 4"/>
          <p:cNvSpPr/>
          <p:nvPr/>
        </p:nvSpPr>
        <p:spPr>
          <a:xfrm>
            <a:off x="7452360" y="5943600"/>
            <a:ext cx="4206240" cy="274320"/>
          </a:xfrm>
          <a:prstGeom prst="rect">
            <a:avLst/>
          </a:prstGeom>
          <a:noFill/>
          <a:ln/>
        </p:spPr>
        <p:txBody>
          <a:bodyPr wrap="square" lIns="0" tIns="0" rIns="0" bIns="0" rtlCol="0" anchor="ctr"/>
          <a:lstStyle/>
          <a:p>
            <a:pPr marL="0" indent="0" algn="ctr">
              <a:buNone/>
            </a:pPr>
            <a:r>
              <a:rPr lang="en-US" sz="1000" i="1" dirty="0">
                <a:solidFill>
                  <a:srgbClr val="5E7178"/>
                </a:solidFill>
                <a:latin typeface="Calibri" pitchFamily="34" charset="0"/>
                <a:ea typeface="Calibri" pitchFamily="34" charset="-122"/>
                <a:cs typeface="Calibri" pitchFamily="34" charset="-120"/>
              </a:rPr>
              <a:t>Schermbeeld van de demo</a:t>
            </a:r>
            <a:endParaRPr lang="en-US" sz="1000" dirty="0"/>
          </a:p>
        </p:txBody>
      </p:sp>
      <p:sp>
        <p:nvSpPr>
          <p:cNvPr id="10" name="Text 5"/>
          <p:cNvSpPr/>
          <p:nvPr/>
        </p:nvSpPr>
        <p:spPr>
          <a:xfrm>
            <a:off x="502920" y="1645920"/>
            <a:ext cx="6675120" cy="731520"/>
          </a:xfrm>
          <a:prstGeom prst="rect">
            <a:avLst/>
          </a:prstGeom>
          <a:noFill/>
          <a:ln/>
        </p:spPr>
        <p:txBody>
          <a:bodyPr wrap="square" lIns="0" tIns="0" rIns="0" bIns="0" rtlCol="0" anchor="t"/>
          <a:lstStyle/>
          <a:p>
            <a:pPr marL="0" indent="0">
              <a:lnSpc>
                <a:spcPct val="118000"/>
              </a:lnSpc>
              <a:buNone/>
            </a:pPr>
            <a:r>
              <a:rPr lang="en-US" sz="1350" dirty="0">
                <a:solidFill>
                  <a:srgbClr val="1B2E34"/>
                </a:solidFill>
                <a:latin typeface="Calibri" pitchFamily="34" charset="0"/>
                <a:ea typeface="Calibri" pitchFamily="34" charset="-122"/>
                <a:cs typeface="Calibri" pitchFamily="34" charset="-120"/>
              </a:rPr>
              <a:t>Een interactieve check: vink je maatregelen aan, kies je modelreglement, en zie meteen wat binnen de akte past — en hoeveel het jaartal van de akte uitmaakt.</a:t>
            </a:r>
            <a:endParaRPr lang="en-US" sz="1350" dirty="0"/>
          </a:p>
        </p:txBody>
      </p:sp>
      <p:sp>
        <p:nvSpPr>
          <p:cNvPr id="11" name="Shape 6"/>
          <p:cNvSpPr/>
          <p:nvPr/>
        </p:nvSpPr>
        <p:spPr>
          <a:xfrm>
            <a:off x="548640" y="2468880"/>
            <a:ext cx="457200" cy="457200"/>
          </a:xfrm>
          <a:prstGeom prst="ellipse">
            <a:avLst/>
          </a:prstGeom>
          <a:solidFill>
            <a:srgbClr val="0E7C86"/>
          </a:solidFill>
          <a:ln/>
        </p:spPr>
      </p:sp>
      <p:sp>
        <p:nvSpPr>
          <p:cNvPr id="12" name="Text 7"/>
          <p:cNvSpPr/>
          <p:nvPr/>
        </p:nvSpPr>
        <p:spPr>
          <a:xfrm>
            <a:off x="548640" y="2468880"/>
            <a:ext cx="457200" cy="457200"/>
          </a:xfrm>
          <a:prstGeom prst="rect">
            <a:avLst/>
          </a:prstGeom>
          <a:noFill/>
          <a:ln/>
        </p:spPr>
        <p:txBody>
          <a:bodyPr wrap="square" lIns="0" tIns="0" rIns="0" bIns="0" rtlCol="0" anchor="ctr"/>
          <a:lstStyle/>
          <a:p>
            <a:pPr marL="0" indent="0" algn="ctr">
              <a:buNone/>
            </a:pPr>
            <a:r>
              <a:rPr lang="en-US" sz="1500" b="1" dirty="0">
                <a:solidFill>
                  <a:srgbClr val="FFFFFF"/>
                </a:solidFill>
                <a:latin typeface="Cambria" pitchFamily="34" charset="0"/>
                <a:ea typeface="Cambria" pitchFamily="34" charset="-122"/>
                <a:cs typeface="Cambria" pitchFamily="34" charset="-120"/>
              </a:rPr>
              <a:t>1</a:t>
            </a:r>
            <a:endParaRPr lang="en-US" sz="1500" dirty="0"/>
          </a:p>
        </p:txBody>
      </p:sp>
      <p:sp>
        <p:nvSpPr>
          <p:cNvPr id="13" name="Text 8"/>
          <p:cNvSpPr/>
          <p:nvPr/>
        </p:nvSpPr>
        <p:spPr>
          <a:xfrm>
            <a:off x="1170432" y="2404872"/>
            <a:ext cx="5943600" cy="749808"/>
          </a:xfrm>
          <a:prstGeom prst="rect">
            <a:avLst/>
          </a:prstGeom>
          <a:noFill/>
          <a:ln/>
        </p:spPr>
        <p:txBody>
          <a:bodyPr wrap="square" lIns="0" tIns="0" rIns="0" bIns="0" rtlCol="0" anchor="ctr"/>
          <a:lstStyle/>
          <a:p>
            <a:pPr marL="0" indent="0">
              <a:lnSpc>
                <a:spcPct val="112000"/>
              </a:lnSpc>
              <a:buNone/>
            </a:pPr>
            <a:r>
              <a:rPr lang="en-US" sz="1300" b="1" dirty="0">
                <a:solidFill>
                  <a:srgbClr val="1B2E34"/>
                </a:solidFill>
                <a:latin typeface="Calibri" pitchFamily="34" charset="0"/>
                <a:ea typeface="Calibri" pitchFamily="34" charset="-122"/>
                <a:cs typeface="Calibri" pitchFamily="34" charset="-120"/>
              </a:rPr>
              <a:t>Kruis je maatregelen aan  </a:t>
            </a:r>
            <a:r>
              <a:rPr lang="en-US" sz="1300" dirty="0">
                <a:solidFill>
                  <a:srgbClr val="1B2E34"/>
                </a:solidFill>
                <a:latin typeface="Calibri" pitchFamily="34" charset="0"/>
                <a:ea typeface="Calibri" pitchFamily="34" charset="-122"/>
                <a:cs typeface="Calibri" pitchFamily="34" charset="-120"/>
              </a:rPr>
              <a:t>— dak- en gevelisolatie, glas, ventilatie, optoppen, warmte.</a:t>
            </a:r>
            <a:endParaRPr lang="en-US" sz="1300" dirty="0"/>
          </a:p>
        </p:txBody>
      </p:sp>
      <p:sp>
        <p:nvSpPr>
          <p:cNvPr id="14" name="Shape 9"/>
          <p:cNvSpPr/>
          <p:nvPr/>
        </p:nvSpPr>
        <p:spPr>
          <a:xfrm>
            <a:off x="548640" y="3291840"/>
            <a:ext cx="457200" cy="457200"/>
          </a:xfrm>
          <a:prstGeom prst="ellipse">
            <a:avLst/>
          </a:prstGeom>
          <a:solidFill>
            <a:srgbClr val="0E7C86"/>
          </a:solidFill>
          <a:ln/>
        </p:spPr>
      </p:sp>
      <p:sp>
        <p:nvSpPr>
          <p:cNvPr id="15" name="Text 10"/>
          <p:cNvSpPr/>
          <p:nvPr/>
        </p:nvSpPr>
        <p:spPr>
          <a:xfrm>
            <a:off x="548640" y="3291840"/>
            <a:ext cx="457200" cy="457200"/>
          </a:xfrm>
          <a:prstGeom prst="rect">
            <a:avLst/>
          </a:prstGeom>
          <a:noFill/>
          <a:ln/>
        </p:spPr>
        <p:txBody>
          <a:bodyPr wrap="square" lIns="0" tIns="0" rIns="0" bIns="0" rtlCol="0" anchor="ctr"/>
          <a:lstStyle/>
          <a:p>
            <a:pPr marL="0" indent="0" algn="ctr">
              <a:buNone/>
            </a:pPr>
            <a:r>
              <a:rPr lang="en-US" sz="1500" b="1" dirty="0">
                <a:solidFill>
                  <a:srgbClr val="FFFFFF"/>
                </a:solidFill>
                <a:latin typeface="Cambria" pitchFamily="34" charset="0"/>
                <a:ea typeface="Cambria" pitchFamily="34" charset="-122"/>
                <a:cs typeface="Cambria" pitchFamily="34" charset="-120"/>
              </a:rPr>
              <a:t>2</a:t>
            </a:r>
            <a:endParaRPr lang="en-US" sz="1500" dirty="0"/>
          </a:p>
        </p:txBody>
      </p:sp>
      <p:sp>
        <p:nvSpPr>
          <p:cNvPr id="16" name="Text 11"/>
          <p:cNvSpPr/>
          <p:nvPr/>
        </p:nvSpPr>
        <p:spPr>
          <a:xfrm>
            <a:off x="1170432" y="3227832"/>
            <a:ext cx="5943600" cy="749808"/>
          </a:xfrm>
          <a:prstGeom prst="rect">
            <a:avLst/>
          </a:prstGeom>
          <a:noFill/>
          <a:ln/>
        </p:spPr>
        <p:txBody>
          <a:bodyPr wrap="square" lIns="0" tIns="0" rIns="0" bIns="0" rtlCol="0" anchor="ctr"/>
          <a:lstStyle/>
          <a:p>
            <a:pPr marL="0" indent="0">
              <a:lnSpc>
                <a:spcPct val="112000"/>
              </a:lnSpc>
              <a:buNone/>
            </a:pPr>
            <a:r>
              <a:rPr lang="en-US" sz="1300" b="1" dirty="0">
                <a:solidFill>
                  <a:srgbClr val="1B2E34"/>
                </a:solidFill>
                <a:latin typeface="Calibri" pitchFamily="34" charset="0"/>
                <a:ea typeface="Calibri" pitchFamily="34" charset="-122"/>
                <a:cs typeface="Calibri" pitchFamily="34" charset="-120"/>
              </a:rPr>
              <a:t>Kies je modelreglement  </a:t>
            </a:r>
            <a:r>
              <a:rPr lang="en-US" sz="1300" dirty="0">
                <a:solidFill>
                  <a:srgbClr val="1B2E34"/>
                </a:solidFill>
                <a:latin typeface="Calibri" pitchFamily="34" charset="0"/>
                <a:ea typeface="Calibri" pitchFamily="34" charset="-122"/>
                <a:cs typeface="Calibri" pitchFamily="34" charset="-120"/>
              </a:rPr>
              <a:t>— 1992 is het meest voorkomend — of klik 'weet ik niet'.</a:t>
            </a:r>
            <a:endParaRPr lang="en-US" sz="1300" dirty="0"/>
          </a:p>
        </p:txBody>
      </p:sp>
      <p:sp>
        <p:nvSpPr>
          <p:cNvPr id="17" name="Shape 12"/>
          <p:cNvSpPr/>
          <p:nvPr/>
        </p:nvSpPr>
        <p:spPr>
          <a:xfrm>
            <a:off x="548640" y="4114800"/>
            <a:ext cx="457200" cy="457200"/>
          </a:xfrm>
          <a:prstGeom prst="ellipse">
            <a:avLst/>
          </a:prstGeom>
          <a:solidFill>
            <a:srgbClr val="0E7C86"/>
          </a:solidFill>
          <a:ln/>
        </p:spPr>
      </p:sp>
      <p:sp>
        <p:nvSpPr>
          <p:cNvPr id="18" name="Text 13"/>
          <p:cNvSpPr/>
          <p:nvPr/>
        </p:nvSpPr>
        <p:spPr>
          <a:xfrm>
            <a:off x="548640" y="4114800"/>
            <a:ext cx="457200" cy="457200"/>
          </a:xfrm>
          <a:prstGeom prst="rect">
            <a:avLst/>
          </a:prstGeom>
          <a:noFill/>
          <a:ln/>
        </p:spPr>
        <p:txBody>
          <a:bodyPr wrap="square" lIns="0" tIns="0" rIns="0" bIns="0" rtlCol="0" anchor="ctr"/>
          <a:lstStyle/>
          <a:p>
            <a:pPr marL="0" indent="0" algn="ctr">
              <a:buNone/>
            </a:pPr>
            <a:r>
              <a:rPr lang="en-US" sz="1500" b="1" dirty="0">
                <a:solidFill>
                  <a:srgbClr val="FFFFFF"/>
                </a:solidFill>
                <a:latin typeface="Cambria" pitchFamily="34" charset="0"/>
                <a:ea typeface="Cambria" pitchFamily="34" charset="-122"/>
                <a:cs typeface="Cambria" pitchFamily="34" charset="-120"/>
              </a:rPr>
              <a:t>3</a:t>
            </a:r>
            <a:endParaRPr lang="en-US" sz="1500" dirty="0"/>
          </a:p>
        </p:txBody>
      </p:sp>
      <p:sp>
        <p:nvSpPr>
          <p:cNvPr id="19" name="Text 14"/>
          <p:cNvSpPr/>
          <p:nvPr/>
        </p:nvSpPr>
        <p:spPr>
          <a:xfrm>
            <a:off x="1170432" y="4050792"/>
            <a:ext cx="5943600" cy="749808"/>
          </a:xfrm>
          <a:prstGeom prst="rect">
            <a:avLst/>
          </a:prstGeom>
          <a:noFill/>
          <a:ln/>
        </p:spPr>
        <p:txBody>
          <a:bodyPr wrap="square" lIns="0" tIns="0" rIns="0" bIns="0" rtlCol="0" anchor="ctr"/>
          <a:lstStyle/>
          <a:p>
            <a:pPr marL="0" indent="0">
              <a:lnSpc>
                <a:spcPct val="112000"/>
              </a:lnSpc>
              <a:buNone/>
            </a:pPr>
            <a:r>
              <a:rPr lang="en-US" sz="1300" b="1" dirty="0">
                <a:solidFill>
                  <a:srgbClr val="1B2E34"/>
                </a:solidFill>
                <a:latin typeface="Calibri" pitchFamily="34" charset="0"/>
                <a:ea typeface="Calibri" pitchFamily="34" charset="-122"/>
                <a:cs typeface="Calibri" pitchFamily="34" charset="-120"/>
              </a:rPr>
              <a:t>Lees de uitkomst  </a:t>
            </a:r>
            <a:r>
              <a:rPr lang="en-US" sz="1300" dirty="0">
                <a:solidFill>
                  <a:srgbClr val="1B2E34"/>
                </a:solidFill>
                <a:latin typeface="Calibri" pitchFamily="34" charset="0"/>
                <a:ea typeface="Calibri" pitchFamily="34" charset="-122"/>
                <a:cs typeface="Calibri" pitchFamily="34" charset="-120"/>
              </a:rPr>
              <a:t>— past binnen de akte, of éérst juridische hulp / aktewijziging nodig.</a:t>
            </a:r>
            <a:endParaRPr lang="en-US" sz="1300" dirty="0"/>
          </a:p>
        </p:txBody>
      </p:sp>
      <p:sp>
        <p:nvSpPr>
          <p:cNvPr id="20" name="Shape 15"/>
          <p:cNvSpPr/>
          <p:nvPr/>
        </p:nvSpPr>
        <p:spPr>
          <a:xfrm>
            <a:off x="502920" y="4983480"/>
            <a:ext cx="6675120" cy="1078992"/>
          </a:xfrm>
          <a:prstGeom prst="roundRect">
            <a:avLst>
              <a:gd name="adj" fmla="val 6780"/>
            </a:avLst>
          </a:prstGeom>
          <a:solidFill>
            <a:srgbClr val="FBF1E1"/>
          </a:solidFill>
          <a:ln/>
        </p:spPr>
      </p:sp>
      <p:sp>
        <p:nvSpPr>
          <p:cNvPr id="21" name="Shape 16"/>
          <p:cNvSpPr/>
          <p:nvPr/>
        </p:nvSpPr>
        <p:spPr>
          <a:xfrm>
            <a:off x="658368" y="5102352"/>
            <a:ext cx="841248" cy="841248"/>
          </a:xfrm>
          <a:prstGeom prst="rect">
            <a:avLst/>
          </a:prstGeom>
          <a:solidFill>
            <a:srgbClr val="FFFFFF"/>
          </a:solidFill>
          <a:ln/>
        </p:spPr>
      </p:sp>
      <p:pic>
        <p:nvPicPr>
          <p:cNvPr id="22" name="Image 3" descr="preencoded.png"/>
          <p:cNvPicPr>
            <a:picLocks noChangeAspect="1"/>
          </p:cNvPicPr>
          <p:nvPr/>
        </p:nvPicPr>
        <p:blipFill>
          <a:blip r:embed="rId6"/>
          <a:stretch>
            <a:fillRect/>
          </a:stretch>
        </p:blipFill>
        <p:spPr>
          <a:xfrm>
            <a:off x="676656" y="5120640"/>
            <a:ext cx="804672" cy="804672"/>
          </a:xfrm>
          <a:prstGeom prst="rect">
            <a:avLst/>
          </a:prstGeom>
        </p:spPr>
      </p:pic>
      <p:sp>
        <p:nvSpPr>
          <p:cNvPr id="23" name="Text 17"/>
          <p:cNvSpPr/>
          <p:nvPr/>
        </p:nvSpPr>
        <p:spPr>
          <a:xfrm>
            <a:off x="3845420" y="5262622"/>
            <a:ext cx="2200423" cy="662689"/>
          </a:xfrm>
          <a:prstGeom prst="rect">
            <a:avLst/>
          </a:prstGeom>
          <a:noFill/>
          <a:ln/>
        </p:spPr>
        <p:txBody>
          <a:bodyPr wrap="square" lIns="0" tIns="0" rIns="0" bIns="0" rtlCol="0" anchor="ctr"/>
          <a:lstStyle/>
          <a:p>
            <a:pPr marL="0" indent="0" algn="r">
              <a:lnSpc>
                <a:spcPct val="112000"/>
              </a:lnSpc>
              <a:buNone/>
            </a:pPr>
            <a:endParaRPr lang="en-US" sz="1400" dirty="0">
              <a:solidFill>
                <a:srgbClr val="1B2E34"/>
              </a:solidFill>
              <a:latin typeface="Calibri" pitchFamily="34" charset="0"/>
              <a:ea typeface="Calibri" pitchFamily="34" charset="-122"/>
              <a:cs typeface="Calibri" pitchFamily="34" charset="-120"/>
            </a:endParaRPr>
          </a:p>
          <a:p>
            <a:pPr marL="0" indent="0" algn="r">
              <a:lnSpc>
                <a:spcPct val="112000"/>
              </a:lnSpc>
              <a:buNone/>
            </a:pPr>
            <a:r>
              <a:rPr lang="en-US" sz="1200" dirty="0">
                <a:solidFill>
                  <a:srgbClr val="1B2E34"/>
                </a:solidFill>
                <a:latin typeface="Calibri" pitchFamily="34" charset="0"/>
                <a:ea typeface="Calibri" pitchFamily="34" charset="-122"/>
                <a:cs typeface="Calibri" pitchFamily="34" charset="-120"/>
              </a:rPr>
              <a:t>Of download het </a:t>
            </a:r>
            <a:r>
              <a:rPr lang="en-US" sz="1200" dirty="0" err="1">
                <a:solidFill>
                  <a:srgbClr val="1B2E34"/>
                </a:solidFill>
                <a:latin typeface="Calibri" pitchFamily="34" charset="0"/>
                <a:ea typeface="Calibri" pitchFamily="34" charset="-122"/>
                <a:cs typeface="Calibri" pitchFamily="34" charset="-120"/>
              </a:rPr>
              <a:t>bestand</a:t>
            </a:r>
            <a:r>
              <a:rPr lang="en-US" sz="1200" dirty="0">
                <a:solidFill>
                  <a:srgbClr val="1B2E34"/>
                </a:solidFill>
                <a:latin typeface="Calibri" pitchFamily="34" charset="0"/>
                <a:ea typeface="Calibri" pitchFamily="34" charset="-122"/>
                <a:cs typeface="Calibri" pitchFamily="34" charset="-120"/>
              </a:rPr>
              <a:t> met de QR code </a:t>
            </a:r>
            <a:r>
              <a:rPr lang="en-US" sz="1200" dirty="0" err="1">
                <a:solidFill>
                  <a:srgbClr val="1B2E34"/>
                </a:solidFill>
                <a:latin typeface="Calibri" pitchFamily="34" charset="0"/>
                <a:ea typeface="Calibri" pitchFamily="34" charset="-122"/>
                <a:cs typeface="Calibri" pitchFamily="34" charset="-120"/>
              </a:rPr>
              <a:t>rechts</a:t>
            </a:r>
            <a:r>
              <a:rPr lang="en-US" sz="1200" dirty="0">
                <a:solidFill>
                  <a:srgbClr val="1B2E34"/>
                </a:solidFill>
                <a:latin typeface="Calibri" pitchFamily="34" charset="0"/>
                <a:ea typeface="Calibri" pitchFamily="34" charset="-122"/>
                <a:cs typeface="Calibri" pitchFamily="34" charset="-120"/>
              </a:rPr>
              <a:t> of via </a:t>
            </a:r>
          </a:p>
          <a:p>
            <a:pPr marL="0" indent="0" algn="r">
              <a:lnSpc>
                <a:spcPct val="112000"/>
              </a:lnSpc>
              <a:buNone/>
            </a:pPr>
            <a:r>
              <a:rPr lang="en-US" sz="1200" dirty="0">
                <a:solidFill>
                  <a:srgbClr val="1B2E34"/>
                </a:solidFill>
                <a:latin typeface="Calibri" pitchFamily="34" charset="0"/>
                <a:ea typeface="Calibri" pitchFamily="34" charset="-122"/>
                <a:cs typeface="Calibri" pitchFamily="34" charset="-120"/>
                <a:hlinkClick r:id="rId7"/>
              </a:rPr>
              <a:t>https://tinyurl.com/2en52hbs</a:t>
            </a:r>
            <a:endParaRPr lang="en-US" sz="1200" dirty="0"/>
          </a:p>
          <a:p>
            <a:pPr marL="0" indent="0" algn="r">
              <a:lnSpc>
                <a:spcPct val="112000"/>
              </a:lnSpc>
              <a:buNone/>
            </a:pPr>
            <a:endParaRPr lang="en-US" sz="1400" dirty="0"/>
          </a:p>
        </p:txBody>
      </p:sp>
      <p:sp>
        <p:nvSpPr>
          <p:cNvPr id="24" name="Text 18"/>
          <p:cNvSpPr/>
          <p:nvPr/>
        </p:nvSpPr>
        <p:spPr>
          <a:xfrm>
            <a:off x="502920" y="6144768"/>
            <a:ext cx="6675120" cy="256032"/>
          </a:xfrm>
          <a:prstGeom prst="rect">
            <a:avLst/>
          </a:prstGeom>
          <a:noFill/>
          <a:ln/>
        </p:spPr>
        <p:txBody>
          <a:bodyPr wrap="square" lIns="0" tIns="0" rIns="0" bIns="0" rtlCol="0" anchor="ctr"/>
          <a:lstStyle/>
          <a:p>
            <a:pPr marL="0" indent="0">
              <a:buNone/>
            </a:pPr>
            <a:r>
              <a:rPr lang="en-US" sz="1000" dirty="0">
                <a:solidFill>
                  <a:srgbClr val="5E7178"/>
                </a:solidFill>
                <a:latin typeface="Calibri" pitchFamily="34" charset="0"/>
                <a:ea typeface="Calibri" pitchFamily="34" charset="-122"/>
                <a:cs typeface="Calibri" pitchFamily="34" charset="-120"/>
              </a:rPr>
              <a:t>Een eerste verkenning — geen vervanging van juridische begeleiding.</a:t>
            </a:r>
            <a:endParaRPr lang="en-US" sz="1000" dirty="0"/>
          </a:p>
        </p:txBody>
      </p:sp>
      <p:sp>
        <p:nvSpPr>
          <p:cNvPr id="25" name="Text 19"/>
          <p:cNvSpPr/>
          <p:nvPr/>
        </p:nvSpPr>
        <p:spPr>
          <a:xfrm>
            <a:off x="502920" y="6473952"/>
            <a:ext cx="7315200" cy="274320"/>
          </a:xfrm>
          <a:prstGeom prst="rect">
            <a:avLst/>
          </a:prstGeom>
          <a:noFill/>
          <a:ln/>
        </p:spPr>
        <p:txBody>
          <a:bodyPr wrap="square" lIns="0" tIns="0" rIns="0" bIns="0" rtlCol="0" anchor="ctr"/>
          <a:lstStyle/>
          <a:p>
            <a:pPr marL="0" indent="0" algn="l">
              <a:buNone/>
            </a:pPr>
            <a:r>
              <a:rPr lang="en-US" sz="900" dirty="0">
                <a:solidFill>
                  <a:srgbClr val="5E7178"/>
                </a:solidFill>
                <a:latin typeface="Calibri" pitchFamily="34" charset="0"/>
                <a:ea typeface="Calibri" pitchFamily="34" charset="-122"/>
                <a:cs typeface="Calibri" pitchFamily="34" charset="-120"/>
              </a:rPr>
              <a:t>VvENET  ·  werksessie 'Door de helft'  ·  29 juni 2026</a:t>
            </a:r>
            <a:endParaRPr lang="en-US" sz="900" dirty="0"/>
          </a:p>
        </p:txBody>
      </p:sp>
      <p:sp>
        <p:nvSpPr>
          <p:cNvPr id="26" name="Text 20"/>
          <p:cNvSpPr/>
          <p:nvPr/>
        </p:nvSpPr>
        <p:spPr>
          <a:xfrm>
            <a:off x="11247120" y="6473952"/>
            <a:ext cx="411480" cy="274320"/>
          </a:xfrm>
          <a:prstGeom prst="rect">
            <a:avLst/>
          </a:prstGeom>
          <a:noFill/>
          <a:ln/>
        </p:spPr>
        <p:txBody>
          <a:bodyPr wrap="square" lIns="0" tIns="0" rIns="0" bIns="0" rtlCol="0" anchor="ctr"/>
          <a:lstStyle/>
          <a:p>
            <a:pPr marL="0" indent="0" algn="r">
              <a:buNone/>
            </a:pPr>
            <a:r>
              <a:rPr lang="en-US" sz="900" dirty="0">
                <a:solidFill>
                  <a:srgbClr val="5E7178"/>
                </a:solidFill>
                <a:latin typeface="Calibri" pitchFamily="34" charset="0"/>
                <a:ea typeface="Calibri" pitchFamily="34" charset="-122"/>
                <a:cs typeface="Calibri" pitchFamily="34" charset="-120"/>
              </a:rPr>
              <a:t>18</a:t>
            </a:r>
            <a:endParaRPr lang="en-US" sz="900" dirty="0"/>
          </a:p>
        </p:txBody>
      </p:sp>
      <p:pic>
        <p:nvPicPr>
          <p:cNvPr id="28" name="Afbeelding 27">
            <a:extLst>
              <a:ext uri="{FF2B5EF4-FFF2-40B4-BE49-F238E27FC236}">
                <a16:creationId xmlns:a16="http://schemas.microsoft.com/office/drawing/2014/main" id="{CEA6154F-78F2-4D50-E9E0-4022BD8F9029}"/>
              </a:ext>
            </a:extLst>
          </p:cNvPr>
          <p:cNvPicPr>
            <a:picLocks noChangeAspect="1"/>
          </p:cNvPicPr>
          <p:nvPr/>
        </p:nvPicPr>
        <p:blipFill>
          <a:blip r:embed="rId8"/>
          <a:stretch>
            <a:fillRect/>
          </a:stretch>
        </p:blipFill>
        <p:spPr>
          <a:xfrm>
            <a:off x="6096000" y="5063209"/>
            <a:ext cx="854011" cy="841249"/>
          </a:xfrm>
          <a:prstGeom prst="rect">
            <a:avLst/>
          </a:prstGeom>
        </p:spPr>
      </p:pic>
      <p:sp>
        <p:nvSpPr>
          <p:cNvPr id="29" name="Text 17">
            <a:extLst>
              <a:ext uri="{FF2B5EF4-FFF2-40B4-BE49-F238E27FC236}">
                <a16:creationId xmlns:a16="http://schemas.microsoft.com/office/drawing/2014/main" id="{BDA78F31-AC11-8F0E-0319-DD69005DCDE3}"/>
              </a:ext>
            </a:extLst>
          </p:cNvPr>
          <p:cNvSpPr/>
          <p:nvPr/>
        </p:nvSpPr>
        <p:spPr>
          <a:xfrm>
            <a:off x="1576551" y="5063210"/>
            <a:ext cx="4469292" cy="465632"/>
          </a:xfrm>
          <a:prstGeom prst="rect">
            <a:avLst/>
          </a:prstGeom>
          <a:noFill/>
          <a:ln/>
        </p:spPr>
        <p:txBody>
          <a:bodyPr wrap="square" lIns="0" tIns="0" rIns="0" bIns="0" rtlCol="0" anchor="ctr"/>
          <a:lstStyle/>
          <a:p>
            <a:pPr marL="0" indent="0">
              <a:lnSpc>
                <a:spcPct val="112000"/>
              </a:lnSpc>
              <a:buNone/>
            </a:pPr>
            <a:r>
              <a:rPr lang="en-US" sz="1400" b="1" dirty="0">
                <a:solidFill>
                  <a:srgbClr val="1B2E34"/>
                </a:solidFill>
                <a:latin typeface="Calibri" pitchFamily="34" charset="0"/>
                <a:ea typeface="Calibri" pitchFamily="34" charset="-122"/>
                <a:cs typeface="Calibri" pitchFamily="34" charset="-120"/>
              </a:rPr>
              <a:t>Open de demo zelf op je telefoon
</a:t>
            </a:r>
            <a:endParaRPr lang="en-US" sz="1200" dirty="0">
              <a:solidFill>
                <a:srgbClr val="1B2E34"/>
              </a:solidFill>
              <a:latin typeface="Calibri" pitchFamily="34" charset="0"/>
              <a:ea typeface="Calibri" pitchFamily="34" charset="-122"/>
              <a:cs typeface="Calibri" pitchFamily="34" charset="-120"/>
            </a:endParaRPr>
          </a:p>
        </p:txBody>
      </p:sp>
      <p:sp>
        <p:nvSpPr>
          <p:cNvPr id="30" name="Text 17">
            <a:extLst>
              <a:ext uri="{FF2B5EF4-FFF2-40B4-BE49-F238E27FC236}">
                <a16:creationId xmlns:a16="http://schemas.microsoft.com/office/drawing/2014/main" id="{D9CBE296-726A-3B3C-7090-AC629F7BC8DC}"/>
              </a:ext>
            </a:extLst>
          </p:cNvPr>
          <p:cNvSpPr/>
          <p:nvPr/>
        </p:nvSpPr>
        <p:spPr>
          <a:xfrm>
            <a:off x="1603983" y="5388226"/>
            <a:ext cx="2104277" cy="498098"/>
          </a:xfrm>
          <a:prstGeom prst="rect">
            <a:avLst/>
          </a:prstGeom>
          <a:noFill/>
          <a:ln/>
        </p:spPr>
        <p:txBody>
          <a:bodyPr wrap="square" lIns="0" tIns="0" rIns="0" bIns="0" rtlCol="0" anchor="ctr"/>
          <a:lstStyle/>
          <a:p>
            <a:pPr marL="0" indent="0">
              <a:lnSpc>
                <a:spcPct val="112000"/>
              </a:lnSpc>
              <a:buNone/>
            </a:pPr>
            <a:r>
              <a:rPr lang="en-US" sz="1200" dirty="0">
                <a:solidFill>
                  <a:srgbClr val="1B2E34"/>
                </a:solidFill>
                <a:latin typeface="Calibri" pitchFamily="34" charset="0"/>
                <a:ea typeface="Calibri" pitchFamily="34" charset="-122"/>
                <a:cs typeface="Calibri" pitchFamily="34" charset="-120"/>
              </a:rPr>
              <a:t>Scan de QR-code links — of ga naar </a:t>
            </a:r>
            <a:r>
              <a:rPr lang="en-US" sz="1200" dirty="0">
                <a:solidFill>
                  <a:srgbClr val="1B2E34"/>
                </a:solidFill>
                <a:latin typeface="Calibri" pitchFamily="34" charset="0"/>
                <a:ea typeface="Calibri" pitchFamily="34" charset="-122"/>
                <a:cs typeface="Calibri" pitchFamily="34" charset="-120"/>
                <a:hlinkClick r:id="rId9" action="ppaction://hlinkfile"/>
              </a:rPr>
              <a:t>demo-</a:t>
            </a:r>
            <a:r>
              <a:rPr lang="en-US" sz="1200" dirty="0" err="1">
                <a:solidFill>
                  <a:srgbClr val="1B2E34"/>
                </a:solidFill>
                <a:latin typeface="Calibri" pitchFamily="34" charset="0"/>
                <a:ea typeface="Calibri" pitchFamily="34" charset="-122"/>
                <a:cs typeface="Calibri" pitchFamily="34" charset="-120"/>
                <a:hlinkClick r:id="rId9" action="ppaction://hlinkfile"/>
              </a:rPr>
              <a:t>wasstraat.netlify.app</a:t>
            </a:r>
            <a:r>
              <a:rPr lang="en-US" sz="1200" dirty="0">
                <a:solidFill>
                  <a:srgbClr val="1B2E34"/>
                </a:solidFill>
                <a:latin typeface="Calibri" pitchFamily="34" charset="0"/>
                <a:ea typeface="Calibri" pitchFamily="34" charset="-122"/>
                <a:cs typeface="Calibri" pitchFamily="34" charset="-120"/>
                <a:hlinkClick r:id="rId9" action="ppaction://hlinkfile"/>
              </a:rPr>
              <a:t> </a:t>
            </a:r>
            <a:endParaRPr lang="en-US" sz="1200" dirty="0">
              <a:solidFill>
                <a:srgbClr val="1B2E34"/>
              </a:solidFill>
              <a:latin typeface="Calibri" pitchFamily="34" charset="0"/>
              <a:ea typeface="Calibri" pitchFamily="34" charset="-122"/>
              <a:cs typeface="Calibri" pitchFamily="34" charset="-12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502920" y="457200"/>
            <a:ext cx="566928" cy="566928"/>
          </a:xfrm>
          <a:prstGeom prst="ellipse">
            <a:avLst/>
          </a:prstGeom>
          <a:solidFill>
            <a:srgbClr val="EEF5F6"/>
          </a:solidFill>
          <a:ln/>
        </p:spPr>
      </p:sp>
      <p:pic>
        <p:nvPicPr>
          <p:cNvPr id="3" name="Image 0" descr="preencoded.png"/>
          <p:cNvPicPr>
            <a:picLocks noChangeAspect="1"/>
          </p:cNvPicPr>
          <p:nvPr/>
        </p:nvPicPr>
        <p:blipFill>
          <a:blip r:embed="rId3"/>
          <a:stretch>
            <a:fillRect/>
          </a:stretch>
        </p:blipFill>
        <p:spPr>
          <a:xfrm>
            <a:off x="640080" y="594360"/>
            <a:ext cx="292608" cy="292608"/>
          </a:xfrm>
          <a:prstGeom prst="rect">
            <a:avLst/>
          </a:prstGeom>
        </p:spPr>
      </p:pic>
      <p:sp>
        <p:nvSpPr>
          <p:cNvPr id="4" name="Text 1"/>
          <p:cNvSpPr/>
          <p:nvPr/>
        </p:nvSpPr>
        <p:spPr>
          <a:xfrm>
            <a:off x="1207008" y="457200"/>
            <a:ext cx="8503920" cy="274320"/>
          </a:xfrm>
          <a:prstGeom prst="rect">
            <a:avLst/>
          </a:prstGeom>
          <a:noFill/>
          <a:ln/>
        </p:spPr>
        <p:txBody>
          <a:bodyPr wrap="square" lIns="0" tIns="0" rIns="0" bIns="0" rtlCol="0" anchor="ctr"/>
          <a:lstStyle/>
          <a:p>
            <a:pPr marL="0" indent="0">
              <a:buNone/>
            </a:pPr>
            <a:r>
              <a:rPr lang="en-US" sz="1100" b="1" kern="0" spc="200" dirty="0">
                <a:solidFill>
                  <a:srgbClr val="0E7C86"/>
                </a:solidFill>
                <a:latin typeface="Calibri" pitchFamily="34" charset="0"/>
                <a:ea typeface="Calibri" pitchFamily="34" charset="-122"/>
                <a:cs typeface="Calibri" pitchFamily="34" charset="-120"/>
              </a:rPr>
              <a:t>BIJDRAGE AAN OPLOSSINGEN · VOOR WIE</a:t>
            </a:r>
            <a:endParaRPr lang="en-US" sz="1100" dirty="0"/>
          </a:p>
        </p:txBody>
      </p:sp>
      <p:sp>
        <p:nvSpPr>
          <p:cNvPr id="5" name="Text 2"/>
          <p:cNvSpPr/>
          <p:nvPr/>
        </p:nvSpPr>
        <p:spPr>
          <a:xfrm>
            <a:off x="1188720" y="713232"/>
            <a:ext cx="8732520" cy="640080"/>
          </a:xfrm>
          <a:prstGeom prst="rect">
            <a:avLst/>
          </a:prstGeom>
          <a:noFill/>
          <a:ln/>
        </p:spPr>
        <p:txBody>
          <a:bodyPr wrap="square" lIns="0" tIns="0" rIns="0" bIns="0" rtlCol="0" anchor="ctr"/>
          <a:lstStyle/>
          <a:p>
            <a:pPr marL="0" indent="0">
              <a:buNone/>
            </a:pPr>
            <a:r>
              <a:rPr lang="en-US" sz="2300" b="1" dirty="0">
                <a:solidFill>
                  <a:srgbClr val="1B2E34"/>
                </a:solidFill>
                <a:latin typeface="Cambria" pitchFamily="34" charset="0"/>
                <a:ea typeface="Cambria" pitchFamily="34" charset="-122"/>
                <a:cs typeface="Cambria" pitchFamily="34" charset="-120"/>
              </a:rPr>
              <a:t>Eén toets — vier soorten gebruikers</a:t>
            </a:r>
            <a:endParaRPr lang="en-US" sz="2300" dirty="0"/>
          </a:p>
        </p:txBody>
      </p:sp>
      <p:pic>
        <p:nvPicPr>
          <p:cNvPr id="6" name="Image 1" descr="preencoded.png"/>
          <p:cNvPicPr>
            <a:picLocks noChangeAspect="1"/>
          </p:cNvPicPr>
          <p:nvPr/>
        </p:nvPicPr>
        <p:blipFill>
          <a:blip r:embed="rId4"/>
          <a:stretch>
            <a:fillRect/>
          </a:stretch>
        </p:blipFill>
        <p:spPr>
          <a:xfrm>
            <a:off x="10076688" y="402336"/>
            <a:ext cx="1554480" cy="662044"/>
          </a:xfrm>
          <a:prstGeom prst="rect">
            <a:avLst/>
          </a:prstGeom>
        </p:spPr>
      </p:pic>
      <p:sp>
        <p:nvSpPr>
          <p:cNvPr id="7" name="Shape 3"/>
          <p:cNvSpPr/>
          <p:nvPr/>
        </p:nvSpPr>
        <p:spPr>
          <a:xfrm>
            <a:off x="502920" y="1691640"/>
            <a:ext cx="3630168" cy="4160520"/>
          </a:xfrm>
          <a:prstGeom prst="roundRect">
            <a:avLst>
              <a:gd name="adj" fmla="val 2519"/>
            </a:avLst>
          </a:prstGeom>
          <a:solidFill>
            <a:srgbClr val="EEF5F6"/>
          </a:solidFill>
          <a:ln/>
          <a:effectLst>
            <a:outerShdw blurRad="88900" dist="38100" dir="5400000" algn="bl" rotWithShape="0">
              <a:srgbClr val="000000">
                <a:alpha val="13000"/>
              </a:srgbClr>
            </a:outerShdw>
          </a:effectLst>
        </p:spPr>
      </p:sp>
      <p:sp>
        <p:nvSpPr>
          <p:cNvPr id="8" name="Shape 4"/>
          <p:cNvSpPr/>
          <p:nvPr/>
        </p:nvSpPr>
        <p:spPr>
          <a:xfrm>
            <a:off x="777240" y="1965960"/>
            <a:ext cx="777240" cy="777240"/>
          </a:xfrm>
          <a:prstGeom prst="ellipse">
            <a:avLst/>
          </a:prstGeom>
          <a:solidFill>
            <a:srgbClr val="FFFFFF"/>
          </a:solidFill>
          <a:ln/>
        </p:spPr>
      </p:sp>
      <p:pic>
        <p:nvPicPr>
          <p:cNvPr id="9" name="Image 2" descr="preencoded.png"/>
          <p:cNvPicPr>
            <a:picLocks noChangeAspect="1"/>
          </p:cNvPicPr>
          <p:nvPr/>
        </p:nvPicPr>
        <p:blipFill>
          <a:blip r:embed="rId5"/>
          <a:stretch>
            <a:fillRect/>
          </a:stretch>
        </p:blipFill>
        <p:spPr>
          <a:xfrm>
            <a:off x="969264" y="2157984"/>
            <a:ext cx="393192" cy="393192"/>
          </a:xfrm>
          <a:prstGeom prst="rect">
            <a:avLst/>
          </a:prstGeom>
        </p:spPr>
      </p:pic>
      <p:sp>
        <p:nvSpPr>
          <p:cNvPr id="10" name="Text 5"/>
          <p:cNvSpPr/>
          <p:nvPr/>
        </p:nvSpPr>
        <p:spPr>
          <a:xfrm>
            <a:off x="777240" y="2880360"/>
            <a:ext cx="3081528" cy="685800"/>
          </a:xfrm>
          <a:prstGeom prst="rect">
            <a:avLst/>
          </a:prstGeom>
          <a:noFill/>
          <a:ln/>
        </p:spPr>
        <p:txBody>
          <a:bodyPr wrap="square" lIns="0" tIns="0" rIns="0" bIns="0" rtlCol="0" anchor="t"/>
          <a:lstStyle/>
          <a:p>
            <a:pPr marL="0" indent="0">
              <a:buNone/>
            </a:pPr>
            <a:r>
              <a:rPr lang="en-US" sz="1650" b="1" dirty="0">
                <a:solidFill>
                  <a:srgbClr val="0E7C86"/>
                </a:solidFill>
                <a:latin typeface="Cambria" pitchFamily="34" charset="0"/>
                <a:ea typeface="Cambria" pitchFamily="34" charset="-122"/>
                <a:cs typeface="Cambria" pitchFamily="34" charset="-120"/>
              </a:rPr>
              <a:t>VvE-besturen &amp; -leden</a:t>
            </a:r>
            <a:endParaRPr lang="en-US" sz="1650" dirty="0"/>
          </a:p>
        </p:txBody>
      </p:sp>
      <p:sp>
        <p:nvSpPr>
          <p:cNvPr id="11" name="Text 6"/>
          <p:cNvSpPr/>
          <p:nvPr/>
        </p:nvSpPr>
        <p:spPr>
          <a:xfrm>
            <a:off x="777240" y="3611880"/>
            <a:ext cx="3081528" cy="2103120"/>
          </a:xfrm>
          <a:prstGeom prst="rect">
            <a:avLst/>
          </a:prstGeom>
          <a:noFill/>
          <a:ln/>
        </p:spPr>
        <p:txBody>
          <a:bodyPr wrap="square" lIns="0" tIns="0" rIns="0" bIns="0" rtlCol="0" anchor="t"/>
          <a:lstStyle/>
          <a:p>
            <a:pPr marL="0" indent="0">
              <a:lnSpc>
                <a:spcPct val="120000"/>
              </a:lnSpc>
              <a:buNone/>
            </a:pPr>
            <a:r>
              <a:rPr lang="en-US" sz="1300" dirty="0">
                <a:solidFill>
                  <a:srgbClr val="1B2E34"/>
                </a:solidFill>
                <a:latin typeface="Calibri" pitchFamily="34" charset="0"/>
                <a:ea typeface="Calibri" pitchFamily="34" charset="-122"/>
                <a:cs typeface="Calibri" pitchFamily="34" charset="-120"/>
              </a:rPr>
              <a:t>Zekerheid vooraf: kan dit binnen de akte, of moet er eerst naar de notaris? Bescherming van de eigen investering en woningwaarde tegen nietige besluiten.</a:t>
            </a:r>
            <a:endParaRPr lang="en-US" sz="1300" dirty="0"/>
          </a:p>
        </p:txBody>
      </p:sp>
      <p:sp>
        <p:nvSpPr>
          <p:cNvPr id="12" name="Shape 7"/>
          <p:cNvSpPr/>
          <p:nvPr/>
        </p:nvSpPr>
        <p:spPr>
          <a:xfrm>
            <a:off x="4297680" y="1691640"/>
            <a:ext cx="3630168" cy="4160520"/>
          </a:xfrm>
          <a:prstGeom prst="roundRect">
            <a:avLst>
              <a:gd name="adj" fmla="val 2519"/>
            </a:avLst>
          </a:prstGeom>
          <a:solidFill>
            <a:srgbClr val="EEF5F6"/>
          </a:solidFill>
          <a:ln/>
          <a:effectLst>
            <a:outerShdw blurRad="88900" dist="38100" dir="5400000" algn="bl" rotWithShape="0">
              <a:srgbClr val="000000">
                <a:alpha val="13000"/>
              </a:srgbClr>
            </a:outerShdw>
          </a:effectLst>
        </p:spPr>
      </p:sp>
      <p:sp>
        <p:nvSpPr>
          <p:cNvPr id="13" name="Shape 8"/>
          <p:cNvSpPr/>
          <p:nvPr/>
        </p:nvSpPr>
        <p:spPr>
          <a:xfrm>
            <a:off x="4572000" y="1965960"/>
            <a:ext cx="777240" cy="777240"/>
          </a:xfrm>
          <a:prstGeom prst="ellipse">
            <a:avLst/>
          </a:prstGeom>
          <a:solidFill>
            <a:srgbClr val="FFFFFF"/>
          </a:solidFill>
          <a:ln/>
        </p:spPr>
      </p:sp>
      <p:pic>
        <p:nvPicPr>
          <p:cNvPr id="14" name="Image 3" descr="preencoded.png"/>
          <p:cNvPicPr>
            <a:picLocks noChangeAspect="1"/>
          </p:cNvPicPr>
          <p:nvPr/>
        </p:nvPicPr>
        <p:blipFill>
          <a:blip r:embed="rId6"/>
          <a:stretch>
            <a:fillRect/>
          </a:stretch>
        </p:blipFill>
        <p:spPr>
          <a:xfrm>
            <a:off x="4764024" y="2157984"/>
            <a:ext cx="393192" cy="393192"/>
          </a:xfrm>
          <a:prstGeom prst="rect">
            <a:avLst/>
          </a:prstGeom>
        </p:spPr>
      </p:pic>
      <p:sp>
        <p:nvSpPr>
          <p:cNvPr id="15" name="Text 9"/>
          <p:cNvSpPr/>
          <p:nvPr/>
        </p:nvSpPr>
        <p:spPr>
          <a:xfrm>
            <a:off x="4572000" y="2880360"/>
            <a:ext cx="3081528" cy="685800"/>
          </a:xfrm>
          <a:prstGeom prst="rect">
            <a:avLst/>
          </a:prstGeom>
          <a:noFill/>
          <a:ln/>
        </p:spPr>
        <p:txBody>
          <a:bodyPr wrap="square" lIns="0" tIns="0" rIns="0" bIns="0" rtlCol="0" anchor="t"/>
          <a:lstStyle/>
          <a:p>
            <a:pPr marL="0" indent="0">
              <a:buNone/>
            </a:pPr>
            <a:r>
              <a:rPr lang="en-US" sz="1650" b="1" dirty="0">
                <a:solidFill>
                  <a:srgbClr val="0E7C86"/>
                </a:solidFill>
                <a:latin typeface="Cambria" pitchFamily="34" charset="0"/>
                <a:ea typeface="Cambria" pitchFamily="34" charset="-122"/>
                <a:cs typeface="Cambria" pitchFamily="34" charset="-120"/>
              </a:rPr>
              <a:t>Dienstverleners</a:t>
            </a:r>
            <a:endParaRPr lang="en-US" sz="1650" dirty="0"/>
          </a:p>
        </p:txBody>
      </p:sp>
      <p:sp>
        <p:nvSpPr>
          <p:cNvPr id="16" name="Text 10"/>
          <p:cNvSpPr/>
          <p:nvPr/>
        </p:nvSpPr>
        <p:spPr>
          <a:xfrm>
            <a:off x="4572000" y="3611880"/>
            <a:ext cx="3081528" cy="2103120"/>
          </a:xfrm>
          <a:prstGeom prst="rect">
            <a:avLst/>
          </a:prstGeom>
          <a:noFill/>
          <a:ln/>
        </p:spPr>
        <p:txBody>
          <a:bodyPr wrap="square" lIns="0" tIns="0" rIns="0" bIns="0" rtlCol="0" anchor="t"/>
          <a:lstStyle/>
          <a:p>
            <a:pPr marL="0" indent="0">
              <a:lnSpc>
                <a:spcPct val="120000"/>
              </a:lnSpc>
              <a:buNone/>
            </a:pPr>
            <a:r>
              <a:rPr lang="en-US" sz="1300" dirty="0">
                <a:solidFill>
                  <a:srgbClr val="1B2E34"/>
                </a:solidFill>
                <a:latin typeface="Calibri" pitchFamily="34" charset="0"/>
                <a:ea typeface="Calibri" pitchFamily="34" charset="-122"/>
                <a:cs typeface="Calibri" pitchFamily="34" charset="-120"/>
              </a:rPr>
              <a:t>Technische adviseurs, aannemers en beheerders kunnen er hun klant indicatief mee ondersteunen — een eerste juridische realiteitscheck vóór het offertetraject.</a:t>
            </a:r>
            <a:endParaRPr lang="en-US" sz="1300" dirty="0"/>
          </a:p>
        </p:txBody>
      </p:sp>
      <p:sp>
        <p:nvSpPr>
          <p:cNvPr id="17" name="Shape 11"/>
          <p:cNvSpPr/>
          <p:nvPr/>
        </p:nvSpPr>
        <p:spPr>
          <a:xfrm>
            <a:off x="8092440" y="1691640"/>
            <a:ext cx="3630168" cy="4160520"/>
          </a:xfrm>
          <a:prstGeom prst="roundRect">
            <a:avLst>
              <a:gd name="adj" fmla="val 2519"/>
            </a:avLst>
          </a:prstGeom>
          <a:solidFill>
            <a:srgbClr val="FBF1E1"/>
          </a:solidFill>
          <a:ln/>
          <a:effectLst>
            <a:outerShdw blurRad="88900" dist="38100" dir="5400000" algn="bl" rotWithShape="0">
              <a:srgbClr val="000000">
                <a:alpha val="13000"/>
              </a:srgbClr>
            </a:outerShdw>
          </a:effectLst>
        </p:spPr>
      </p:sp>
      <p:sp>
        <p:nvSpPr>
          <p:cNvPr id="18" name="Shape 12"/>
          <p:cNvSpPr/>
          <p:nvPr/>
        </p:nvSpPr>
        <p:spPr>
          <a:xfrm>
            <a:off x="8366760" y="1965960"/>
            <a:ext cx="777240" cy="777240"/>
          </a:xfrm>
          <a:prstGeom prst="ellipse">
            <a:avLst/>
          </a:prstGeom>
          <a:solidFill>
            <a:srgbClr val="FFFFFF"/>
          </a:solidFill>
          <a:ln/>
        </p:spPr>
      </p:sp>
      <p:pic>
        <p:nvPicPr>
          <p:cNvPr id="19" name="Image 4" descr="preencoded.png"/>
          <p:cNvPicPr>
            <a:picLocks noChangeAspect="1"/>
          </p:cNvPicPr>
          <p:nvPr/>
        </p:nvPicPr>
        <p:blipFill>
          <a:blip r:embed="rId7"/>
          <a:stretch>
            <a:fillRect/>
          </a:stretch>
        </p:blipFill>
        <p:spPr>
          <a:xfrm>
            <a:off x="8558784" y="2157984"/>
            <a:ext cx="393192" cy="393192"/>
          </a:xfrm>
          <a:prstGeom prst="rect">
            <a:avLst/>
          </a:prstGeom>
        </p:spPr>
      </p:pic>
      <p:sp>
        <p:nvSpPr>
          <p:cNvPr id="20" name="Text 13"/>
          <p:cNvSpPr/>
          <p:nvPr/>
        </p:nvSpPr>
        <p:spPr>
          <a:xfrm>
            <a:off x="8366760" y="2880360"/>
            <a:ext cx="3081528" cy="685800"/>
          </a:xfrm>
          <a:prstGeom prst="rect">
            <a:avLst/>
          </a:prstGeom>
          <a:noFill/>
          <a:ln/>
        </p:spPr>
        <p:txBody>
          <a:bodyPr wrap="square" lIns="0" tIns="0" rIns="0" bIns="0" rtlCol="0" anchor="t"/>
          <a:lstStyle/>
          <a:p>
            <a:pPr marL="0" indent="0">
              <a:buNone/>
            </a:pPr>
            <a:r>
              <a:rPr lang="en-US" sz="1650" b="1" dirty="0">
                <a:solidFill>
                  <a:srgbClr val="0E7C86"/>
                </a:solidFill>
                <a:latin typeface="Cambria" pitchFamily="34" charset="0"/>
                <a:ea typeface="Cambria" pitchFamily="34" charset="-122"/>
                <a:cs typeface="Cambria" pitchFamily="34" charset="-120"/>
              </a:rPr>
              <a:t>Gemeente &amp; beleid</a:t>
            </a:r>
            <a:endParaRPr lang="en-US" sz="1650" dirty="0"/>
          </a:p>
        </p:txBody>
      </p:sp>
      <p:sp>
        <p:nvSpPr>
          <p:cNvPr id="21" name="Text 14"/>
          <p:cNvSpPr/>
          <p:nvPr/>
        </p:nvSpPr>
        <p:spPr>
          <a:xfrm>
            <a:off x="8366760" y="3611880"/>
            <a:ext cx="3081528" cy="2103120"/>
          </a:xfrm>
          <a:prstGeom prst="rect">
            <a:avLst/>
          </a:prstGeom>
          <a:noFill/>
          <a:ln/>
        </p:spPr>
        <p:txBody>
          <a:bodyPr wrap="square" lIns="0" tIns="0" rIns="0" bIns="0" rtlCol="0" anchor="t"/>
          <a:lstStyle/>
          <a:p>
            <a:pPr marL="0" indent="0">
              <a:lnSpc>
                <a:spcPct val="120000"/>
              </a:lnSpc>
              <a:buNone/>
            </a:pPr>
            <a:r>
              <a:rPr lang="en-US" sz="1300" dirty="0">
                <a:solidFill>
                  <a:srgbClr val="1B2E34"/>
                </a:solidFill>
                <a:latin typeface="Calibri" pitchFamily="34" charset="0"/>
                <a:ea typeface="Calibri" pitchFamily="34" charset="-122"/>
                <a:cs typeface="Calibri" pitchFamily="34" charset="-120"/>
              </a:rPr>
              <a:t>Bescherming tegen aansprakelijkheid bij eigen advies, en beter zicht op welke VvE's écht klaar zijn voor een verduurzamings- of warmtetraject.</a:t>
            </a:r>
            <a:endParaRPr lang="en-US" sz="1300" dirty="0"/>
          </a:p>
        </p:txBody>
      </p:sp>
      <p:sp>
        <p:nvSpPr>
          <p:cNvPr id="22" name="Text 15"/>
          <p:cNvSpPr/>
          <p:nvPr/>
        </p:nvSpPr>
        <p:spPr>
          <a:xfrm>
            <a:off x="502920" y="6473952"/>
            <a:ext cx="7315200" cy="274320"/>
          </a:xfrm>
          <a:prstGeom prst="rect">
            <a:avLst/>
          </a:prstGeom>
          <a:noFill/>
          <a:ln/>
        </p:spPr>
        <p:txBody>
          <a:bodyPr wrap="square" lIns="0" tIns="0" rIns="0" bIns="0" rtlCol="0" anchor="ctr"/>
          <a:lstStyle/>
          <a:p>
            <a:pPr marL="0" indent="0" algn="l">
              <a:buNone/>
            </a:pPr>
            <a:r>
              <a:rPr lang="en-US" sz="900" dirty="0">
                <a:solidFill>
                  <a:srgbClr val="5E7178"/>
                </a:solidFill>
                <a:latin typeface="Calibri" pitchFamily="34" charset="0"/>
                <a:ea typeface="Calibri" pitchFamily="34" charset="-122"/>
                <a:cs typeface="Calibri" pitchFamily="34" charset="-120"/>
              </a:rPr>
              <a:t>VvENET  ·  werksessie 'Door de helft'  ·  29 juni 2026</a:t>
            </a:r>
            <a:endParaRPr lang="en-US" sz="900" dirty="0"/>
          </a:p>
        </p:txBody>
      </p:sp>
      <p:sp>
        <p:nvSpPr>
          <p:cNvPr id="23" name="Text 16"/>
          <p:cNvSpPr/>
          <p:nvPr/>
        </p:nvSpPr>
        <p:spPr>
          <a:xfrm>
            <a:off x="11247120" y="6473952"/>
            <a:ext cx="411480" cy="274320"/>
          </a:xfrm>
          <a:prstGeom prst="rect">
            <a:avLst/>
          </a:prstGeom>
          <a:noFill/>
          <a:ln/>
        </p:spPr>
        <p:txBody>
          <a:bodyPr wrap="square" lIns="0" tIns="0" rIns="0" bIns="0" rtlCol="0" anchor="ctr"/>
          <a:lstStyle/>
          <a:p>
            <a:pPr marL="0" indent="0" algn="r">
              <a:buNone/>
            </a:pPr>
            <a:r>
              <a:rPr lang="en-US" sz="900" dirty="0">
                <a:solidFill>
                  <a:srgbClr val="5E7178"/>
                </a:solidFill>
                <a:latin typeface="Calibri" pitchFamily="34" charset="0"/>
                <a:ea typeface="Calibri" pitchFamily="34" charset="-122"/>
                <a:cs typeface="Calibri" pitchFamily="34" charset="-120"/>
              </a:rPr>
              <a:t>19</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502920" y="457200"/>
            <a:ext cx="566928" cy="566928"/>
          </a:xfrm>
          <a:prstGeom prst="ellipse">
            <a:avLst/>
          </a:prstGeom>
          <a:solidFill>
            <a:srgbClr val="EEF5F6"/>
          </a:solidFill>
          <a:ln/>
        </p:spPr>
      </p:sp>
      <p:pic>
        <p:nvPicPr>
          <p:cNvPr id="3" name="Image 0" descr="preencoded.png"/>
          <p:cNvPicPr>
            <a:picLocks noChangeAspect="1"/>
          </p:cNvPicPr>
          <p:nvPr/>
        </p:nvPicPr>
        <p:blipFill>
          <a:blip r:embed="rId3"/>
          <a:stretch>
            <a:fillRect/>
          </a:stretch>
        </p:blipFill>
        <p:spPr>
          <a:xfrm>
            <a:off x="640080" y="594360"/>
            <a:ext cx="292608" cy="292608"/>
          </a:xfrm>
          <a:prstGeom prst="rect">
            <a:avLst/>
          </a:prstGeom>
        </p:spPr>
      </p:pic>
      <p:sp>
        <p:nvSpPr>
          <p:cNvPr id="4" name="Text 1"/>
          <p:cNvSpPr/>
          <p:nvPr/>
        </p:nvSpPr>
        <p:spPr>
          <a:xfrm>
            <a:off x="1207008" y="457200"/>
            <a:ext cx="8503920" cy="274320"/>
          </a:xfrm>
          <a:prstGeom prst="rect">
            <a:avLst/>
          </a:prstGeom>
          <a:noFill/>
          <a:ln/>
        </p:spPr>
        <p:txBody>
          <a:bodyPr wrap="square" lIns="0" tIns="0" rIns="0" bIns="0" rtlCol="0" anchor="ctr"/>
          <a:lstStyle/>
          <a:p>
            <a:pPr marL="0" indent="0">
              <a:buNone/>
            </a:pPr>
            <a:r>
              <a:rPr lang="en-US" sz="1100" b="1" kern="0" spc="200" dirty="0">
                <a:solidFill>
                  <a:srgbClr val="0E7C86"/>
                </a:solidFill>
                <a:latin typeface="Calibri" pitchFamily="34" charset="0"/>
                <a:ea typeface="Calibri" pitchFamily="34" charset="-122"/>
                <a:cs typeface="Calibri" pitchFamily="34" charset="-120"/>
              </a:rPr>
              <a:t>WAT U TE WACHTEN STAAT</a:t>
            </a:r>
            <a:endParaRPr lang="en-US" sz="1100" dirty="0"/>
          </a:p>
        </p:txBody>
      </p:sp>
      <p:sp>
        <p:nvSpPr>
          <p:cNvPr id="5" name="Text 2"/>
          <p:cNvSpPr/>
          <p:nvPr/>
        </p:nvSpPr>
        <p:spPr>
          <a:xfrm>
            <a:off x="1188720" y="713232"/>
            <a:ext cx="8732520" cy="640080"/>
          </a:xfrm>
          <a:prstGeom prst="rect">
            <a:avLst/>
          </a:prstGeom>
          <a:noFill/>
          <a:ln/>
        </p:spPr>
        <p:txBody>
          <a:bodyPr wrap="square" lIns="0" tIns="0" rIns="0" bIns="0" rtlCol="0" anchor="ctr"/>
          <a:lstStyle/>
          <a:p>
            <a:pPr marL="0" indent="0">
              <a:buNone/>
            </a:pPr>
            <a:r>
              <a:rPr lang="en-US" sz="2300" b="1" dirty="0">
                <a:solidFill>
                  <a:srgbClr val="1B2E34"/>
                </a:solidFill>
                <a:latin typeface="Cambria" pitchFamily="34" charset="0"/>
                <a:ea typeface="Cambria" pitchFamily="34" charset="-122"/>
                <a:cs typeface="Cambria" pitchFamily="34" charset="-120"/>
              </a:rPr>
              <a:t>Inhoud van deze presentatie</a:t>
            </a:r>
            <a:endParaRPr lang="en-US" sz="2300" dirty="0"/>
          </a:p>
        </p:txBody>
      </p:sp>
      <p:pic>
        <p:nvPicPr>
          <p:cNvPr id="6" name="Image 1" descr="preencoded.png"/>
          <p:cNvPicPr>
            <a:picLocks noChangeAspect="1"/>
          </p:cNvPicPr>
          <p:nvPr/>
        </p:nvPicPr>
        <p:blipFill>
          <a:blip r:embed="rId4"/>
          <a:stretch>
            <a:fillRect/>
          </a:stretch>
        </p:blipFill>
        <p:spPr>
          <a:xfrm>
            <a:off x="10076688" y="402336"/>
            <a:ext cx="1554480" cy="662044"/>
          </a:xfrm>
          <a:prstGeom prst="rect">
            <a:avLst/>
          </a:prstGeom>
        </p:spPr>
      </p:pic>
      <p:sp>
        <p:nvSpPr>
          <p:cNvPr id="7" name="Shape 3"/>
          <p:cNvSpPr/>
          <p:nvPr/>
        </p:nvSpPr>
        <p:spPr>
          <a:xfrm>
            <a:off x="502920" y="1627632"/>
            <a:ext cx="7955280" cy="786384"/>
          </a:xfrm>
          <a:prstGeom prst="roundRect">
            <a:avLst>
              <a:gd name="adj" fmla="val 6977"/>
            </a:avLst>
          </a:prstGeom>
          <a:solidFill>
            <a:srgbClr val="EEF5F6"/>
          </a:solidFill>
          <a:ln/>
        </p:spPr>
      </p:sp>
      <p:sp>
        <p:nvSpPr>
          <p:cNvPr id="8" name="Shape 4"/>
          <p:cNvSpPr/>
          <p:nvPr/>
        </p:nvSpPr>
        <p:spPr>
          <a:xfrm>
            <a:off x="713232" y="1773936"/>
            <a:ext cx="493776" cy="493776"/>
          </a:xfrm>
          <a:prstGeom prst="ellipse">
            <a:avLst/>
          </a:prstGeom>
          <a:solidFill>
            <a:srgbClr val="0E7C86"/>
          </a:solidFill>
          <a:ln/>
        </p:spPr>
      </p:sp>
      <p:sp>
        <p:nvSpPr>
          <p:cNvPr id="9" name="Text 5"/>
          <p:cNvSpPr/>
          <p:nvPr/>
        </p:nvSpPr>
        <p:spPr>
          <a:xfrm>
            <a:off x="713232" y="1773936"/>
            <a:ext cx="493776" cy="493776"/>
          </a:xfrm>
          <a:prstGeom prst="rect">
            <a:avLst/>
          </a:prstGeom>
          <a:noFill/>
          <a:ln/>
        </p:spPr>
        <p:txBody>
          <a:bodyPr wrap="square" lIns="0" tIns="0" rIns="0" bIns="0" rtlCol="0" anchor="ctr"/>
          <a:lstStyle/>
          <a:p>
            <a:pPr marL="0" indent="0" algn="ctr">
              <a:buNone/>
            </a:pPr>
            <a:r>
              <a:rPr lang="en-US" sz="1800" b="1" dirty="0">
                <a:solidFill>
                  <a:srgbClr val="FFFFFF"/>
                </a:solidFill>
                <a:latin typeface="Cambria" pitchFamily="34" charset="0"/>
                <a:ea typeface="Cambria" pitchFamily="34" charset="-122"/>
                <a:cs typeface="Cambria" pitchFamily="34" charset="-120"/>
              </a:rPr>
              <a:t>1</a:t>
            </a:r>
            <a:endParaRPr lang="en-US" sz="1800" dirty="0"/>
          </a:p>
        </p:txBody>
      </p:sp>
      <p:sp>
        <p:nvSpPr>
          <p:cNvPr id="10" name="Text 6"/>
          <p:cNvSpPr/>
          <p:nvPr/>
        </p:nvSpPr>
        <p:spPr>
          <a:xfrm>
            <a:off x="1417320" y="1700784"/>
            <a:ext cx="6858000" cy="347472"/>
          </a:xfrm>
          <a:prstGeom prst="rect">
            <a:avLst/>
          </a:prstGeom>
          <a:noFill/>
          <a:ln/>
        </p:spPr>
        <p:txBody>
          <a:bodyPr wrap="square" lIns="0" tIns="0" rIns="0" bIns="0" rtlCol="0" anchor="ctr"/>
          <a:lstStyle/>
          <a:p>
            <a:pPr marL="0" indent="0">
              <a:buNone/>
            </a:pPr>
            <a:r>
              <a:rPr lang="en-US" sz="1500" b="1" dirty="0">
                <a:solidFill>
                  <a:srgbClr val="1B2E34"/>
                </a:solidFill>
                <a:latin typeface="Cambria" pitchFamily="34" charset="0"/>
                <a:ea typeface="Cambria" pitchFamily="34" charset="-122"/>
                <a:cs typeface="Cambria" pitchFamily="34" charset="-120"/>
              </a:rPr>
              <a:t>Waarom dit raakt aan 'Door de helft'</a:t>
            </a:r>
            <a:endParaRPr lang="en-US" sz="1500" dirty="0"/>
          </a:p>
        </p:txBody>
      </p:sp>
      <p:sp>
        <p:nvSpPr>
          <p:cNvPr id="11" name="Text 7"/>
          <p:cNvSpPr/>
          <p:nvPr/>
        </p:nvSpPr>
        <p:spPr>
          <a:xfrm>
            <a:off x="1417320" y="2029968"/>
            <a:ext cx="6903720" cy="329184"/>
          </a:xfrm>
          <a:prstGeom prst="rect">
            <a:avLst/>
          </a:prstGeom>
          <a:noFill/>
          <a:ln/>
        </p:spPr>
        <p:txBody>
          <a:bodyPr wrap="square" lIns="0" tIns="0" rIns="0" bIns="0" rtlCol="0" anchor="ctr"/>
          <a:lstStyle/>
          <a:p>
            <a:pPr marL="0" indent="0">
              <a:buNone/>
            </a:pPr>
            <a:r>
              <a:rPr lang="en-US" sz="1150" dirty="0">
                <a:solidFill>
                  <a:srgbClr val="5E7178"/>
                </a:solidFill>
                <a:latin typeface="Calibri" pitchFamily="34" charset="0"/>
                <a:ea typeface="Calibri" pitchFamily="34" charset="-122"/>
                <a:cs typeface="Calibri" pitchFamily="34" charset="-120"/>
              </a:rPr>
              <a:t>Halveren begint bij de warmtevraag — en die zit grotendeels in VvE's.</a:t>
            </a:r>
            <a:endParaRPr lang="en-US" sz="1150" dirty="0"/>
          </a:p>
        </p:txBody>
      </p:sp>
      <p:sp>
        <p:nvSpPr>
          <p:cNvPr id="12" name="Shape 8"/>
          <p:cNvSpPr/>
          <p:nvPr/>
        </p:nvSpPr>
        <p:spPr>
          <a:xfrm>
            <a:off x="502920" y="2532888"/>
            <a:ext cx="7955280" cy="786384"/>
          </a:xfrm>
          <a:prstGeom prst="roundRect">
            <a:avLst>
              <a:gd name="adj" fmla="val 6977"/>
            </a:avLst>
          </a:prstGeom>
          <a:solidFill>
            <a:srgbClr val="EBF3EF"/>
          </a:solidFill>
          <a:ln/>
        </p:spPr>
      </p:sp>
      <p:sp>
        <p:nvSpPr>
          <p:cNvPr id="13" name="Shape 9"/>
          <p:cNvSpPr/>
          <p:nvPr/>
        </p:nvSpPr>
        <p:spPr>
          <a:xfrm>
            <a:off x="713232" y="2679192"/>
            <a:ext cx="493776" cy="493776"/>
          </a:xfrm>
          <a:prstGeom prst="ellipse">
            <a:avLst/>
          </a:prstGeom>
          <a:solidFill>
            <a:srgbClr val="0E7C86"/>
          </a:solidFill>
          <a:ln/>
        </p:spPr>
      </p:sp>
      <p:sp>
        <p:nvSpPr>
          <p:cNvPr id="14" name="Text 10"/>
          <p:cNvSpPr/>
          <p:nvPr/>
        </p:nvSpPr>
        <p:spPr>
          <a:xfrm>
            <a:off x="713232" y="2679192"/>
            <a:ext cx="493776" cy="493776"/>
          </a:xfrm>
          <a:prstGeom prst="rect">
            <a:avLst/>
          </a:prstGeom>
          <a:noFill/>
          <a:ln/>
        </p:spPr>
        <p:txBody>
          <a:bodyPr wrap="square" lIns="0" tIns="0" rIns="0" bIns="0" rtlCol="0" anchor="ctr"/>
          <a:lstStyle/>
          <a:p>
            <a:pPr marL="0" indent="0" algn="ctr">
              <a:buNone/>
            </a:pPr>
            <a:r>
              <a:rPr lang="en-US" sz="1800" b="1" dirty="0">
                <a:solidFill>
                  <a:srgbClr val="FFFFFF"/>
                </a:solidFill>
                <a:latin typeface="Cambria" pitchFamily="34" charset="0"/>
                <a:ea typeface="Cambria" pitchFamily="34" charset="-122"/>
                <a:cs typeface="Cambria" pitchFamily="34" charset="-120"/>
              </a:rPr>
              <a:t>2</a:t>
            </a:r>
            <a:endParaRPr lang="en-US" sz="1800" dirty="0"/>
          </a:p>
        </p:txBody>
      </p:sp>
      <p:sp>
        <p:nvSpPr>
          <p:cNvPr id="15" name="Text 11"/>
          <p:cNvSpPr/>
          <p:nvPr/>
        </p:nvSpPr>
        <p:spPr>
          <a:xfrm>
            <a:off x="1417320" y="2606040"/>
            <a:ext cx="6858000" cy="347472"/>
          </a:xfrm>
          <a:prstGeom prst="rect">
            <a:avLst/>
          </a:prstGeom>
          <a:noFill/>
          <a:ln/>
        </p:spPr>
        <p:txBody>
          <a:bodyPr wrap="square" lIns="0" tIns="0" rIns="0" bIns="0" rtlCol="0" anchor="ctr"/>
          <a:lstStyle/>
          <a:p>
            <a:pPr marL="0" indent="0">
              <a:buNone/>
            </a:pPr>
            <a:r>
              <a:rPr lang="en-US" sz="1500" b="1" dirty="0">
                <a:solidFill>
                  <a:srgbClr val="1B2E34"/>
                </a:solidFill>
                <a:latin typeface="Cambria" pitchFamily="34" charset="0"/>
                <a:ea typeface="Cambria" pitchFamily="34" charset="-122"/>
                <a:cs typeface="Cambria" pitchFamily="34" charset="-120"/>
              </a:rPr>
              <a:t>Wat is een VvE — en wat niet?</a:t>
            </a:r>
            <a:endParaRPr lang="en-US" sz="1500" dirty="0"/>
          </a:p>
        </p:txBody>
      </p:sp>
      <p:sp>
        <p:nvSpPr>
          <p:cNvPr id="16" name="Text 12"/>
          <p:cNvSpPr/>
          <p:nvPr/>
        </p:nvSpPr>
        <p:spPr>
          <a:xfrm>
            <a:off x="1417320" y="2935224"/>
            <a:ext cx="6903720" cy="329184"/>
          </a:xfrm>
          <a:prstGeom prst="rect">
            <a:avLst/>
          </a:prstGeom>
          <a:noFill/>
          <a:ln/>
        </p:spPr>
        <p:txBody>
          <a:bodyPr wrap="square" lIns="0" tIns="0" rIns="0" bIns="0" rtlCol="0" anchor="ctr"/>
          <a:lstStyle/>
          <a:p>
            <a:pPr marL="0" indent="0">
              <a:buNone/>
            </a:pPr>
            <a:r>
              <a:rPr lang="en-US" sz="1150" dirty="0">
                <a:solidFill>
                  <a:srgbClr val="5E7178"/>
                </a:solidFill>
                <a:latin typeface="Calibri" pitchFamily="34" charset="0"/>
                <a:ea typeface="Calibri" pitchFamily="34" charset="-122"/>
                <a:cs typeface="Calibri" pitchFamily="34" charset="-120"/>
              </a:rPr>
              <a:t>Een wettelijke beheervereniging, geen bedrijf en geen koopwoning.</a:t>
            </a:r>
            <a:endParaRPr lang="en-US" sz="1150" dirty="0"/>
          </a:p>
        </p:txBody>
      </p:sp>
      <p:sp>
        <p:nvSpPr>
          <p:cNvPr id="17" name="Shape 13"/>
          <p:cNvSpPr/>
          <p:nvPr/>
        </p:nvSpPr>
        <p:spPr>
          <a:xfrm>
            <a:off x="502920" y="3438144"/>
            <a:ext cx="7955280" cy="786384"/>
          </a:xfrm>
          <a:prstGeom prst="roundRect">
            <a:avLst>
              <a:gd name="adj" fmla="val 6977"/>
            </a:avLst>
          </a:prstGeom>
          <a:solidFill>
            <a:srgbClr val="EEF5F6"/>
          </a:solidFill>
          <a:ln/>
        </p:spPr>
      </p:sp>
      <p:sp>
        <p:nvSpPr>
          <p:cNvPr id="18" name="Shape 14"/>
          <p:cNvSpPr/>
          <p:nvPr/>
        </p:nvSpPr>
        <p:spPr>
          <a:xfrm>
            <a:off x="713232" y="3584448"/>
            <a:ext cx="493776" cy="493776"/>
          </a:xfrm>
          <a:prstGeom prst="ellipse">
            <a:avLst/>
          </a:prstGeom>
          <a:solidFill>
            <a:srgbClr val="0E7C86"/>
          </a:solidFill>
          <a:ln/>
        </p:spPr>
      </p:sp>
      <p:sp>
        <p:nvSpPr>
          <p:cNvPr id="19" name="Text 15"/>
          <p:cNvSpPr/>
          <p:nvPr/>
        </p:nvSpPr>
        <p:spPr>
          <a:xfrm>
            <a:off x="713232" y="3584448"/>
            <a:ext cx="493776" cy="493776"/>
          </a:xfrm>
          <a:prstGeom prst="rect">
            <a:avLst/>
          </a:prstGeom>
          <a:noFill/>
          <a:ln/>
        </p:spPr>
        <p:txBody>
          <a:bodyPr wrap="square" lIns="0" tIns="0" rIns="0" bIns="0" rtlCol="0" anchor="ctr"/>
          <a:lstStyle/>
          <a:p>
            <a:pPr marL="0" indent="0" algn="ctr">
              <a:buNone/>
            </a:pPr>
            <a:r>
              <a:rPr lang="en-US" sz="1800" b="1" dirty="0">
                <a:solidFill>
                  <a:srgbClr val="FFFFFF"/>
                </a:solidFill>
                <a:latin typeface="Cambria" pitchFamily="34" charset="0"/>
                <a:ea typeface="Cambria" pitchFamily="34" charset="-122"/>
                <a:cs typeface="Cambria" pitchFamily="34" charset="-120"/>
              </a:rPr>
              <a:t>3</a:t>
            </a:r>
            <a:endParaRPr lang="en-US" sz="1800" dirty="0"/>
          </a:p>
        </p:txBody>
      </p:sp>
      <p:sp>
        <p:nvSpPr>
          <p:cNvPr id="20" name="Text 16"/>
          <p:cNvSpPr/>
          <p:nvPr/>
        </p:nvSpPr>
        <p:spPr>
          <a:xfrm>
            <a:off x="1417320" y="3511296"/>
            <a:ext cx="6858000" cy="347472"/>
          </a:xfrm>
          <a:prstGeom prst="rect">
            <a:avLst/>
          </a:prstGeom>
          <a:noFill/>
          <a:ln/>
        </p:spPr>
        <p:txBody>
          <a:bodyPr wrap="square" lIns="0" tIns="0" rIns="0" bIns="0" rtlCol="0" anchor="ctr"/>
          <a:lstStyle/>
          <a:p>
            <a:pPr marL="0" indent="0">
              <a:buNone/>
            </a:pPr>
            <a:r>
              <a:rPr lang="en-US" sz="1500" b="1" dirty="0">
                <a:solidFill>
                  <a:srgbClr val="1B2E34"/>
                </a:solidFill>
                <a:latin typeface="Cambria" pitchFamily="34" charset="0"/>
                <a:ea typeface="Cambria" pitchFamily="34" charset="-122"/>
                <a:cs typeface="Cambria" pitchFamily="34" charset="-120"/>
              </a:rPr>
              <a:t>De dwingende kaders</a:t>
            </a:r>
            <a:endParaRPr lang="en-US" sz="1500" dirty="0"/>
          </a:p>
        </p:txBody>
      </p:sp>
      <p:sp>
        <p:nvSpPr>
          <p:cNvPr id="21" name="Text 17"/>
          <p:cNvSpPr/>
          <p:nvPr/>
        </p:nvSpPr>
        <p:spPr>
          <a:xfrm>
            <a:off x="1417320" y="3840480"/>
            <a:ext cx="6903720" cy="329184"/>
          </a:xfrm>
          <a:prstGeom prst="rect">
            <a:avLst/>
          </a:prstGeom>
          <a:noFill/>
          <a:ln/>
        </p:spPr>
        <p:txBody>
          <a:bodyPr wrap="square" lIns="0" tIns="0" rIns="0" bIns="0" rtlCol="0" anchor="ctr"/>
          <a:lstStyle/>
          <a:p>
            <a:pPr marL="0" indent="0">
              <a:buNone/>
            </a:pPr>
            <a:r>
              <a:rPr lang="en-US" sz="1150" dirty="0">
                <a:solidFill>
                  <a:srgbClr val="5E7178"/>
                </a:solidFill>
                <a:latin typeface="Calibri" pitchFamily="34" charset="0"/>
                <a:ea typeface="Calibri" pitchFamily="34" charset="-122"/>
                <a:cs typeface="Calibri" pitchFamily="34" charset="-120"/>
              </a:rPr>
              <a:t>Splitsingsakte, modelreglement en besluitvorming — waar het vastloopt.</a:t>
            </a:r>
            <a:endParaRPr lang="en-US" sz="1150" dirty="0"/>
          </a:p>
        </p:txBody>
      </p:sp>
      <p:sp>
        <p:nvSpPr>
          <p:cNvPr id="22" name="Shape 18"/>
          <p:cNvSpPr/>
          <p:nvPr/>
        </p:nvSpPr>
        <p:spPr>
          <a:xfrm>
            <a:off x="502920" y="4343400"/>
            <a:ext cx="7955280" cy="786384"/>
          </a:xfrm>
          <a:prstGeom prst="roundRect">
            <a:avLst>
              <a:gd name="adj" fmla="val 6977"/>
            </a:avLst>
          </a:prstGeom>
          <a:solidFill>
            <a:srgbClr val="EBF3EF"/>
          </a:solidFill>
          <a:ln/>
        </p:spPr>
      </p:sp>
      <p:sp>
        <p:nvSpPr>
          <p:cNvPr id="23" name="Shape 19"/>
          <p:cNvSpPr/>
          <p:nvPr/>
        </p:nvSpPr>
        <p:spPr>
          <a:xfrm>
            <a:off x="713232" y="4489704"/>
            <a:ext cx="493776" cy="493776"/>
          </a:xfrm>
          <a:prstGeom prst="ellipse">
            <a:avLst/>
          </a:prstGeom>
          <a:solidFill>
            <a:srgbClr val="0E7C86"/>
          </a:solidFill>
          <a:ln/>
        </p:spPr>
      </p:sp>
      <p:sp>
        <p:nvSpPr>
          <p:cNvPr id="24" name="Text 20"/>
          <p:cNvSpPr/>
          <p:nvPr/>
        </p:nvSpPr>
        <p:spPr>
          <a:xfrm>
            <a:off x="713232" y="4489704"/>
            <a:ext cx="493776" cy="493776"/>
          </a:xfrm>
          <a:prstGeom prst="rect">
            <a:avLst/>
          </a:prstGeom>
          <a:noFill/>
          <a:ln/>
        </p:spPr>
        <p:txBody>
          <a:bodyPr wrap="square" lIns="0" tIns="0" rIns="0" bIns="0" rtlCol="0" anchor="ctr"/>
          <a:lstStyle/>
          <a:p>
            <a:pPr marL="0" indent="0" algn="ctr">
              <a:buNone/>
            </a:pPr>
            <a:r>
              <a:rPr lang="en-US" sz="1800" b="1" dirty="0">
                <a:solidFill>
                  <a:srgbClr val="FFFFFF"/>
                </a:solidFill>
                <a:latin typeface="Cambria" pitchFamily="34" charset="0"/>
                <a:ea typeface="Cambria" pitchFamily="34" charset="-122"/>
                <a:cs typeface="Cambria" pitchFamily="34" charset="-120"/>
              </a:rPr>
              <a:t>4</a:t>
            </a:r>
            <a:endParaRPr lang="en-US" sz="1800" dirty="0"/>
          </a:p>
        </p:txBody>
      </p:sp>
      <p:sp>
        <p:nvSpPr>
          <p:cNvPr id="25" name="Text 21"/>
          <p:cNvSpPr/>
          <p:nvPr/>
        </p:nvSpPr>
        <p:spPr>
          <a:xfrm>
            <a:off x="1417320" y="4416552"/>
            <a:ext cx="6858000" cy="347472"/>
          </a:xfrm>
          <a:prstGeom prst="rect">
            <a:avLst/>
          </a:prstGeom>
          <a:noFill/>
          <a:ln/>
        </p:spPr>
        <p:txBody>
          <a:bodyPr wrap="square" lIns="0" tIns="0" rIns="0" bIns="0" rtlCol="0" anchor="ctr"/>
          <a:lstStyle/>
          <a:p>
            <a:pPr marL="0" indent="0">
              <a:buNone/>
            </a:pPr>
            <a:r>
              <a:rPr lang="en-US" sz="1500" b="1" dirty="0">
                <a:solidFill>
                  <a:srgbClr val="1B2E34"/>
                </a:solidFill>
                <a:latin typeface="Cambria" pitchFamily="34" charset="0"/>
                <a:ea typeface="Cambria" pitchFamily="34" charset="-122"/>
                <a:cs typeface="Cambria" pitchFamily="34" charset="-120"/>
              </a:rPr>
              <a:t>Wat is lastig — en wat kan</a:t>
            </a:r>
            <a:endParaRPr lang="en-US" sz="1500" dirty="0"/>
          </a:p>
        </p:txBody>
      </p:sp>
      <p:sp>
        <p:nvSpPr>
          <p:cNvPr id="26" name="Text 22"/>
          <p:cNvSpPr/>
          <p:nvPr/>
        </p:nvSpPr>
        <p:spPr>
          <a:xfrm>
            <a:off x="1417320" y="4745736"/>
            <a:ext cx="6903720" cy="329184"/>
          </a:xfrm>
          <a:prstGeom prst="rect">
            <a:avLst/>
          </a:prstGeom>
          <a:noFill/>
          <a:ln/>
        </p:spPr>
        <p:txBody>
          <a:bodyPr wrap="square" lIns="0" tIns="0" rIns="0" bIns="0" rtlCol="0" anchor="ctr"/>
          <a:lstStyle/>
          <a:p>
            <a:pPr marL="0" indent="0">
              <a:buNone/>
            </a:pPr>
            <a:r>
              <a:rPr lang="en-US" sz="1150" dirty="0">
                <a:solidFill>
                  <a:srgbClr val="5E7178"/>
                </a:solidFill>
                <a:latin typeface="Calibri" pitchFamily="34" charset="0"/>
                <a:ea typeface="Calibri" pitchFamily="34" charset="-122"/>
                <a:cs typeface="Calibri" pitchFamily="34" charset="-120"/>
              </a:rPr>
              <a:t>Isolatie en ventilatie met warmteterugwinning; financiering; mensenwerk.</a:t>
            </a:r>
            <a:endParaRPr lang="en-US" sz="1150" dirty="0"/>
          </a:p>
        </p:txBody>
      </p:sp>
      <p:sp>
        <p:nvSpPr>
          <p:cNvPr id="27" name="Shape 23"/>
          <p:cNvSpPr/>
          <p:nvPr/>
        </p:nvSpPr>
        <p:spPr>
          <a:xfrm>
            <a:off x="502920" y="5248656"/>
            <a:ext cx="7955280" cy="786384"/>
          </a:xfrm>
          <a:prstGeom prst="roundRect">
            <a:avLst>
              <a:gd name="adj" fmla="val 6977"/>
            </a:avLst>
          </a:prstGeom>
          <a:solidFill>
            <a:srgbClr val="EEF5F6"/>
          </a:solidFill>
          <a:ln/>
        </p:spPr>
      </p:sp>
      <p:sp>
        <p:nvSpPr>
          <p:cNvPr id="28" name="Shape 24"/>
          <p:cNvSpPr/>
          <p:nvPr/>
        </p:nvSpPr>
        <p:spPr>
          <a:xfrm>
            <a:off x="713232" y="5394960"/>
            <a:ext cx="493776" cy="493776"/>
          </a:xfrm>
          <a:prstGeom prst="ellipse">
            <a:avLst/>
          </a:prstGeom>
          <a:solidFill>
            <a:srgbClr val="0E7C86"/>
          </a:solidFill>
          <a:ln/>
        </p:spPr>
      </p:sp>
      <p:sp>
        <p:nvSpPr>
          <p:cNvPr id="29" name="Text 25"/>
          <p:cNvSpPr/>
          <p:nvPr/>
        </p:nvSpPr>
        <p:spPr>
          <a:xfrm>
            <a:off x="713232" y="5394960"/>
            <a:ext cx="493776" cy="493776"/>
          </a:xfrm>
          <a:prstGeom prst="rect">
            <a:avLst/>
          </a:prstGeom>
          <a:noFill/>
          <a:ln/>
        </p:spPr>
        <p:txBody>
          <a:bodyPr wrap="square" lIns="0" tIns="0" rIns="0" bIns="0" rtlCol="0" anchor="ctr"/>
          <a:lstStyle/>
          <a:p>
            <a:pPr marL="0" indent="0" algn="ctr">
              <a:buNone/>
            </a:pPr>
            <a:r>
              <a:rPr lang="en-US" sz="1800" b="1" dirty="0">
                <a:solidFill>
                  <a:srgbClr val="FFFFFF"/>
                </a:solidFill>
                <a:latin typeface="Cambria" pitchFamily="34" charset="0"/>
                <a:ea typeface="Cambria" pitchFamily="34" charset="-122"/>
                <a:cs typeface="Cambria" pitchFamily="34" charset="-120"/>
              </a:rPr>
              <a:t>5</a:t>
            </a:r>
            <a:endParaRPr lang="en-US" sz="1800" dirty="0"/>
          </a:p>
        </p:txBody>
      </p:sp>
      <p:sp>
        <p:nvSpPr>
          <p:cNvPr id="30" name="Text 26"/>
          <p:cNvSpPr/>
          <p:nvPr/>
        </p:nvSpPr>
        <p:spPr>
          <a:xfrm>
            <a:off x="1417320" y="5321808"/>
            <a:ext cx="6858000" cy="347472"/>
          </a:xfrm>
          <a:prstGeom prst="rect">
            <a:avLst/>
          </a:prstGeom>
          <a:noFill/>
          <a:ln/>
        </p:spPr>
        <p:txBody>
          <a:bodyPr wrap="square" lIns="0" tIns="0" rIns="0" bIns="0" rtlCol="0" anchor="ctr"/>
          <a:lstStyle/>
          <a:p>
            <a:pPr marL="0" indent="0">
              <a:buNone/>
            </a:pPr>
            <a:r>
              <a:rPr lang="en-US" sz="1500" b="1" dirty="0">
                <a:solidFill>
                  <a:srgbClr val="1B2E34"/>
                </a:solidFill>
                <a:latin typeface="Cambria" pitchFamily="34" charset="0"/>
                <a:ea typeface="Cambria" pitchFamily="34" charset="-122"/>
                <a:cs typeface="Cambria" pitchFamily="34" charset="-120"/>
              </a:rPr>
              <a:t>Bijdrage aan oplossingen: de VvE Wasstraat</a:t>
            </a:r>
            <a:endParaRPr lang="en-US" sz="1500" dirty="0"/>
          </a:p>
        </p:txBody>
      </p:sp>
      <p:sp>
        <p:nvSpPr>
          <p:cNvPr id="31" name="Text 27"/>
          <p:cNvSpPr/>
          <p:nvPr/>
        </p:nvSpPr>
        <p:spPr>
          <a:xfrm>
            <a:off x="1417320" y="5650992"/>
            <a:ext cx="6903720" cy="329184"/>
          </a:xfrm>
          <a:prstGeom prst="rect">
            <a:avLst/>
          </a:prstGeom>
          <a:noFill/>
          <a:ln/>
        </p:spPr>
        <p:txBody>
          <a:bodyPr wrap="square" lIns="0" tIns="0" rIns="0" bIns="0" rtlCol="0" anchor="ctr"/>
          <a:lstStyle/>
          <a:p>
            <a:pPr marL="0" indent="0">
              <a:buNone/>
            </a:pPr>
            <a:r>
              <a:rPr lang="en-US" sz="1150" dirty="0">
                <a:solidFill>
                  <a:srgbClr val="5E7178"/>
                </a:solidFill>
                <a:latin typeface="Calibri" pitchFamily="34" charset="0"/>
                <a:ea typeface="Calibri" pitchFamily="34" charset="-122"/>
                <a:cs typeface="Calibri" pitchFamily="34" charset="-120"/>
              </a:rPr>
              <a:t>Een laagdrempelige eerste toets — voor VvE's, dienstverleners én beleid.</a:t>
            </a:r>
            <a:endParaRPr lang="en-US" sz="1150" dirty="0"/>
          </a:p>
        </p:txBody>
      </p:sp>
      <p:sp>
        <p:nvSpPr>
          <p:cNvPr id="32" name="Shape 28"/>
          <p:cNvSpPr/>
          <p:nvPr/>
        </p:nvSpPr>
        <p:spPr>
          <a:xfrm>
            <a:off x="8686800" y="1627632"/>
            <a:ext cx="2971800" cy="4535424"/>
          </a:xfrm>
          <a:prstGeom prst="roundRect">
            <a:avLst>
              <a:gd name="adj" fmla="val 3077"/>
            </a:avLst>
          </a:prstGeom>
          <a:solidFill>
            <a:srgbClr val="0B3540"/>
          </a:solidFill>
          <a:ln/>
          <a:effectLst>
            <a:outerShdw blurRad="88900" dist="38100" dir="5400000" algn="bl" rotWithShape="0">
              <a:srgbClr val="000000">
                <a:alpha val="13000"/>
              </a:srgbClr>
            </a:outerShdw>
          </a:effectLst>
        </p:spPr>
      </p:sp>
      <p:sp>
        <p:nvSpPr>
          <p:cNvPr id="33" name="Text 29"/>
          <p:cNvSpPr/>
          <p:nvPr/>
        </p:nvSpPr>
        <p:spPr>
          <a:xfrm>
            <a:off x="8942832" y="1874520"/>
            <a:ext cx="2468880" cy="548640"/>
          </a:xfrm>
          <a:prstGeom prst="rect">
            <a:avLst/>
          </a:prstGeom>
          <a:noFill/>
          <a:ln/>
        </p:spPr>
        <p:txBody>
          <a:bodyPr wrap="square" lIns="0" tIns="0" rIns="0" bIns="0" rtlCol="0" anchor="ctr"/>
          <a:lstStyle/>
          <a:p>
            <a:pPr marL="0" indent="0">
              <a:buNone/>
            </a:pPr>
            <a:r>
              <a:rPr lang="en-US" sz="1600" b="1" dirty="0">
                <a:solidFill>
                  <a:srgbClr val="FFFFFF"/>
                </a:solidFill>
                <a:latin typeface="Cambria" pitchFamily="34" charset="0"/>
                <a:ea typeface="Cambria" pitchFamily="34" charset="-122"/>
                <a:cs typeface="Cambria" pitchFamily="34" charset="-120"/>
              </a:rPr>
              <a:t>Wie aan het woord is</a:t>
            </a:r>
            <a:endParaRPr lang="en-US" sz="1600" dirty="0"/>
          </a:p>
        </p:txBody>
      </p:sp>
      <p:sp>
        <p:nvSpPr>
          <p:cNvPr id="34" name="Text 30"/>
          <p:cNvSpPr/>
          <p:nvPr/>
        </p:nvSpPr>
        <p:spPr>
          <a:xfrm>
            <a:off x="8942832" y="2468880"/>
            <a:ext cx="2468880" cy="3566160"/>
          </a:xfrm>
          <a:prstGeom prst="rect">
            <a:avLst/>
          </a:prstGeom>
          <a:noFill/>
          <a:ln/>
        </p:spPr>
        <p:txBody>
          <a:bodyPr wrap="square" lIns="0" tIns="0" rIns="0" bIns="0" rtlCol="0" anchor="t"/>
          <a:lstStyle/>
          <a:p>
            <a:pPr marL="342900" indent="-342900">
              <a:lnSpc>
                <a:spcPct val="112000"/>
              </a:lnSpc>
              <a:spcAft>
                <a:spcPts val="900"/>
              </a:spcAft>
              <a:buSzPct val="100000"/>
              <a:buChar char="•"/>
            </a:pPr>
            <a:r>
              <a:rPr lang="en-US" sz="1150" dirty="0">
                <a:solidFill>
                  <a:srgbClr val="DCEAEC"/>
                </a:solidFill>
                <a:latin typeface="Calibri" pitchFamily="34" charset="0"/>
                <a:ea typeface="Calibri" pitchFamily="34" charset="-122"/>
                <a:cs typeface="Calibri" pitchFamily="34" charset="-120"/>
              </a:rPr>
              <a:t>Jochem Floor &amp; Dirk van der Woude, VvENET — het netwerk voor en door </a:t>
            </a:r>
            <a:r>
              <a:rPr lang="en-US" sz="1150" dirty="0" err="1">
                <a:solidFill>
                  <a:srgbClr val="DCEAEC"/>
                </a:solidFill>
                <a:latin typeface="Calibri" pitchFamily="34" charset="0"/>
                <a:ea typeface="Calibri" pitchFamily="34" charset="-122"/>
                <a:cs typeface="Calibri" pitchFamily="34" charset="-120"/>
              </a:rPr>
              <a:t>VvE’s</a:t>
            </a:r>
            <a:r>
              <a:rPr lang="en-US" sz="1150" dirty="0">
                <a:solidFill>
                  <a:srgbClr val="DCEAEC"/>
                </a:solidFill>
                <a:latin typeface="Calibri" pitchFamily="34" charset="0"/>
                <a:ea typeface="Calibri" pitchFamily="34" charset="-122"/>
                <a:cs typeface="Calibri" pitchFamily="34" charset="-120"/>
              </a:rPr>
              <a:t>.</a:t>
            </a:r>
            <a:endParaRPr lang="en-US" sz="1150" dirty="0"/>
          </a:p>
          <a:p>
            <a:pPr marL="342900" indent="-342900">
              <a:lnSpc>
                <a:spcPct val="112000"/>
              </a:lnSpc>
              <a:spcAft>
                <a:spcPts val="900"/>
              </a:spcAft>
              <a:buSzPct val="100000"/>
              <a:buChar char="•"/>
            </a:pPr>
            <a:r>
              <a:rPr lang="en-US" sz="1150" dirty="0" err="1">
                <a:solidFill>
                  <a:srgbClr val="DCEAEC"/>
                </a:solidFill>
                <a:latin typeface="Calibri" pitchFamily="34" charset="0"/>
                <a:ea typeface="Calibri" pitchFamily="34" charset="-122"/>
                <a:cs typeface="Calibri" pitchFamily="34" charset="-120"/>
              </a:rPr>
              <a:t>Beiden</a:t>
            </a:r>
            <a:r>
              <a:rPr lang="en-US" sz="1150" dirty="0">
                <a:solidFill>
                  <a:srgbClr val="DCEAEC"/>
                </a:solidFill>
                <a:latin typeface="Calibri" pitchFamily="34" charset="0"/>
                <a:ea typeface="Calibri" pitchFamily="34" charset="-122"/>
                <a:cs typeface="Calibri" pitchFamily="34" charset="-120"/>
              </a:rPr>
              <a:t> </a:t>
            </a:r>
            <a:r>
              <a:rPr lang="en-US" sz="1150" dirty="0" err="1">
                <a:solidFill>
                  <a:srgbClr val="DCEAEC"/>
                </a:solidFill>
                <a:latin typeface="Calibri" pitchFamily="34" charset="0"/>
                <a:ea typeface="Calibri" pitchFamily="34" charset="-122"/>
                <a:cs typeface="Calibri" pitchFamily="34" charset="-120"/>
              </a:rPr>
              <a:t>langjarig</a:t>
            </a:r>
            <a:r>
              <a:rPr lang="en-US" sz="1150" dirty="0">
                <a:solidFill>
                  <a:srgbClr val="DCEAEC"/>
                </a:solidFill>
                <a:latin typeface="Calibri" pitchFamily="34" charset="0"/>
                <a:ea typeface="Calibri" pitchFamily="34" charset="-122"/>
                <a:cs typeface="Calibri" pitchFamily="34" charset="-120"/>
              </a:rPr>
              <a:t> </a:t>
            </a:r>
            <a:r>
              <a:rPr lang="en-US" sz="1150" dirty="0" err="1">
                <a:solidFill>
                  <a:srgbClr val="DCEAEC"/>
                </a:solidFill>
                <a:latin typeface="Calibri" pitchFamily="34" charset="0"/>
                <a:ea typeface="Calibri" pitchFamily="34" charset="-122"/>
                <a:cs typeface="Calibri" pitchFamily="34" charset="-120"/>
              </a:rPr>
              <a:t>VvE-bestuurder</a:t>
            </a:r>
            <a:r>
              <a:rPr lang="en-US" sz="1150" dirty="0">
                <a:solidFill>
                  <a:srgbClr val="DCEAEC"/>
                </a:solidFill>
                <a:latin typeface="Calibri" pitchFamily="34" charset="0"/>
                <a:ea typeface="Calibri" pitchFamily="34" charset="-122"/>
                <a:cs typeface="Calibri" pitchFamily="34" charset="-120"/>
              </a:rPr>
              <a:t> in </a:t>
            </a:r>
            <a:r>
              <a:rPr lang="en-US" sz="1150" dirty="0" err="1">
                <a:solidFill>
                  <a:srgbClr val="DCEAEC"/>
                </a:solidFill>
                <a:latin typeface="Calibri" pitchFamily="34" charset="0"/>
                <a:ea typeface="Calibri" pitchFamily="34" charset="-122"/>
                <a:cs typeface="Calibri" pitchFamily="34" charset="-120"/>
              </a:rPr>
              <a:t>respectievelijk</a:t>
            </a:r>
            <a:r>
              <a:rPr lang="en-US" sz="1150" dirty="0">
                <a:solidFill>
                  <a:srgbClr val="DCEAEC"/>
                </a:solidFill>
                <a:latin typeface="Calibri" pitchFamily="34" charset="0"/>
                <a:ea typeface="Calibri" pitchFamily="34" charset="-122"/>
                <a:cs typeface="Calibri" pitchFamily="34" charset="-120"/>
              </a:rPr>
              <a:t> </a:t>
            </a:r>
            <a:r>
              <a:rPr lang="en-US" sz="1150" dirty="0" err="1">
                <a:solidFill>
                  <a:srgbClr val="DCEAEC"/>
                </a:solidFill>
                <a:latin typeface="Calibri" pitchFamily="34" charset="0"/>
                <a:ea typeface="Calibri" pitchFamily="34" charset="-122"/>
                <a:cs typeface="Calibri" pitchFamily="34" charset="-120"/>
              </a:rPr>
              <a:t>Amsteldorp</a:t>
            </a:r>
            <a:r>
              <a:rPr lang="en-US" sz="1150" dirty="0">
                <a:solidFill>
                  <a:srgbClr val="DCEAEC"/>
                </a:solidFill>
                <a:latin typeface="Calibri" pitchFamily="34" charset="0"/>
                <a:ea typeface="Calibri" pitchFamily="34" charset="-122"/>
                <a:cs typeface="Calibri" pitchFamily="34" charset="-120"/>
              </a:rPr>
              <a:t> </a:t>
            </a:r>
            <a:r>
              <a:rPr lang="en-US" sz="1150" dirty="0" err="1">
                <a:solidFill>
                  <a:srgbClr val="DCEAEC"/>
                </a:solidFill>
                <a:latin typeface="Calibri" pitchFamily="34" charset="0"/>
                <a:ea typeface="Calibri" pitchFamily="34" charset="-122"/>
                <a:cs typeface="Calibri" pitchFamily="34" charset="-120"/>
              </a:rPr>
              <a:t>en</a:t>
            </a:r>
            <a:r>
              <a:rPr lang="en-US" sz="1150" dirty="0">
                <a:solidFill>
                  <a:srgbClr val="DCEAEC"/>
                </a:solidFill>
                <a:latin typeface="Calibri" pitchFamily="34" charset="0"/>
                <a:ea typeface="Calibri" pitchFamily="34" charset="-122"/>
                <a:cs typeface="Calibri" pitchFamily="34" charset="-120"/>
              </a:rPr>
              <a:t> </a:t>
            </a:r>
            <a:r>
              <a:rPr lang="en-US" sz="1150" dirty="0" err="1">
                <a:solidFill>
                  <a:srgbClr val="DCEAEC"/>
                </a:solidFill>
                <a:latin typeface="Calibri" pitchFamily="34" charset="0"/>
                <a:ea typeface="Calibri" pitchFamily="34" charset="-122"/>
                <a:cs typeface="Calibri" pitchFamily="34" charset="-120"/>
              </a:rPr>
              <a:t>Osdorp</a:t>
            </a:r>
            <a:r>
              <a:rPr lang="en-US" sz="1150" dirty="0">
                <a:solidFill>
                  <a:srgbClr val="DCEAEC"/>
                </a:solidFill>
                <a:latin typeface="Calibri" pitchFamily="34" charset="0"/>
                <a:ea typeface="Calibri" pitchFamily="34" charset="-122"/>
                <a:cs typeface="Calibri" pitchFamily="34" charset="-120"/>
              </a:rPr>
              <a:t>.</a:t>
            </a:r>
            <a:endParaRPr lang="en-US" sz="1150" dirty="0"/>
          </a:p>
          <a:p>
            <a:pPr marL="342900" indent="-342900">
              <a:lnSpc>
                <a:spcPct val="112000"/>
              </a:lnSpc>
              <a:buSzPct val="100000"/>
              <a:buChar char="•"/>
            </a:pPr>
            <a:r>
              <a:rPr lang="en-US" sz="1150" dirty="0">
                <a:solidFill>
                  <a:srgbClr val="DCEAEC"/>
                </a:solidFill>
                <a:latin typeface="Calibri" pitchFamily="34" charset="0"/>
                <a:ea typeface="Calibri" pitchFamily="34" charset="-122"/>
                <a:cs typeface="Calibri" pitchFamily="34" charset="-120"/>
              </a:rPr>
              <a:t>Deze sessie staat los van </a:t>
            </a:r>
            <a:r>
              <a:rPr lang="en-US" sz="1150" dirty="0" err="1">
                <a:solidFill>
                  <a:srgbClr val="DCEAEC"/>
                </a:solidFill>
                <a:latin typeface="Calibri" pitchFamily="34" charset="0"/>
                <a:ea typeface="Calibri" pitchFamily="34" charset="-122"/>
                <a:cs typeface="Calibri" pitchFamily="34" charset="-120"/>
              </a:rPr>
              <a:t>beider</a:t>
            </a:r>
            <a:r>
              <a:rPr lang="en-US" sz="1150" dirty="0">
                <a:solidFill>
                  <a:srgbClr val="DCEAEC"/>
                </a:solidFill>
                <a:latin typeface="Calibri" pitchFamily="34" charset="0"/>
                <a:ea typeface="Calibri" pitchFamily="34" charset="-122"/>
                <a:cs typeface="Calibri" pitchFamily="34" charset="-120"/>
              </a:rPr>
              <a:t>  </a:t>
            </a:r>
            <a:r>
              <a:rPr lang="en-US" sz="1150" dirty="0" err="1">
                <a:solidFill>
                  <a:srgbClr val="DCEAEC"/>
                </a:solidFill>
                <a:latin typeface="Calibri" pitchFamily="34" charset="0"/>
                <a:ea typeface="Calibri" pitchFamily="34" charset="-122"/>
                <a:cs typeface="Calibri" pitchFamily="34" charset="-120"/>
              </a:rPr>
              <a:t>huidige</a:t>
            </a:r>
            <a:r>
              <a:rPr lang="en-US" sz="1150" dirty="0">
                <a:solidFill>
                  <a:srgbClr val="DCEAEC"/>
                </a:solidFill>
                <a:latin typeface="Calibri" pitchFamily="34" charset="0"/>
                <a:ea typeface="Calibri" pitchFamily="34" charset="-122"/>
                <a:cs typeface="Calibri" pitchFamily="34" charset="-120"/>
              </a:rPr>
              <a:t> </a:t>
            </a:r>
            <a:r>
              <a:rPr lang="en-US" sz="1150" dirty="0" err="1">
                <a:solidFill>
                  <a:srgbClr val="DCEAEC"/>
                </a:solidFill>
                <a:latin typeface="Calibri" pitchFamily="34" charset="0"/>
                <a:ea typeface="Calibri" pitchFamily="34" charset="-122"/>
                <a:cs typeface="Calibri" pitchFamily="34" charset="-120"/>
              </a:rPr>
              <a:t>werkkringen</a:t>
            </a:r>
            <a:r>
              <a:rPr lang="en-US" sz="1150" dirty="0">
                <a:solidFill>
                  <a:srgbClr val="DCEAEC"/>
                </a:solidFill>
                <a:latin typeface="Calibri" pitchFamily="34" charset="0"/>
                <a:ea typeface="Calibri" pitchFamily="34" charset="-122"/>
                <a:cs typeface="Calibri" pitchFamily="34" charset="-120"/>
              </a:rPr>
              <a:t>.</a:t>
            </a:r>
            <a:endParaRPr lang="en-US" sz="1150" dirty="0"/>
          </a:p>
        </p:txBody>
      </p:sp>
      <p:sp>
        <p:nvSpPr>
          <p:cNvPr id="35" name="Text 31"/>
          <p:cNvSpPr/>
          <p:nvPr/>
        </p:nvSpPr>
        <p:spPr>
          <a:xfrm>
            <a:off x="502920" y="6473952"/>
            <a:ext cx="7315200" cy="274320"/>
          </a:xfrm>
          <a:prstGeom prst="rect">
            <a:avLst/>
          </a:prstGeom>
          <a:noFill/>
          <a:ln/>
        </p:spPr>
        <p:txBody>
          <a:bodyPr wrap="square" lIns="0" tIns="0" rIns="0" bIns="0" rtlCol="0" anchor="ctr"/>
          <a:lstStyle/>
          <a:p>
            <a:pPr marL="0" indent="0" algn="l">
              <a:buNone/>
            </a:pPr>
            <a:r>
              <a:rPr lang="en-US" sz="900" dirty="0">
                <a:solidFill>
                  <a:srgbClr val="5E7178"/>
                </a:solidFill>
                <a:latin typeface="Calibri" pitchFamily="34" charset="0"/>
                <a:ea typeface="Calibri" pitchFamily="34" charset="-122"/>
                <a:cs typeface="Calibri" pitchFamily="34" charset="-120"/>
              </a:rPr>
              <a:t>VvENET  ·  werksessie 'Door de helft'  ·  29 juni 2026</a:t>
            </a:r>
            <a:endParaRPr lang="en-US" sz="900" dirty="0"/>
          </a:p>
        </p:txBody>
      </p:sp>
      <p:sp>
        <p:nvSpPr>
          <p:cNvPr id="36" name="Text 32"/>
          <p:cNvSpPr/>
          <p:nvPr/>
        </p:nvSpPr>
        <p:spPr>
          <a:xfrm>
            <a:off x="11247120" y="6473952"/>
            <a:ext cx="411480" cy="274320"/>
          </a:xfrm>
          <a:prstGeom prst="rect">
            <a:avLst/>
          </a:prstGeom>
          <a:noFill/>
          <a:ln/>
        </p:spPr>
        <p:txBody>
          <a:bodyPr wrap="square" lIns="0" tIns="0" rIns="0" bIns="0" rtlCol="0" anchor="ctr"/>
          <a:lstStyle/>
          <a:p>
            <a:pPr marL="0" indent="0" algn="r">
              <a:buNone/>
            </a:pPr>
            <a:r>
              <a:rPr lang="en-US" sz="900" dirty="0">
                <a:solidFill>
                  <a:srgbClr val="5E7178"/>
                </a:solidFill>
                <a:latin typeface="Calibri" pitchFamily="34" charset="0"/>
                <a:ea typeface="Calibri" pitchFamily="34" charset="-122"/>
                <a:cs typeface="Calibri" pitchFamily="34" charset="-120"/>
              </a:rPr>
              <a:t>2</a:t>
            </a:r>
            <a:endParaRPr lang="en-US" sz="9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502920" y="457200"/>
            <a:ext cx="566928" cy="566928"/>
          </a:xfrm>
          <a:prstGeom prst="ellipse">
            <a:avLst/>
          </a:prstGeom>
          <a:solidFill>
            <a:srgbClr val="EEF5F6"/>
          </a:solidFill>
          <a:ln/>
        </p:spPr>
      </p:sp>
      <p:pic>
        <p:nvPicPr>
          <p:cNvPr id="3" name="Image 0" descr="preencoded.png"/>
          <p:cNvPicPr>
            <a:picLocks noChangeAspect="1"/>
          </p:cNvPicPr>
          <p:nvPr/>
        </p:nvPicPr>
        <p:blipFill>
          <a:blip r:embed="rId3"/>
          <a:stretch>
            <a:fillRect/>
          </a:stretch>
        </p:blipFill>
        <p:spPr>
          <a:xfrm>
            <a:off x="640080" y="594360"/>
            <a:ext cx="292608" cy="292608"/>
          </a:xfrm>
          <a:prstGeom prst="rect">
            <a:avLst/>
          </a:prstGeom>
        </p:spPr>
      </p:pic>
      <p:sp>
        <p:nvSpPr>
          <p:cNvPr id="4" name="Text 1"/>
          <p:cNvSpPr/>
          <p:nvPr/>
        </p:nvSpPr>
        <p:spPr>
          <a:xfrm>
            <a:off x="1207008" y="457200"/>
            <a:ext cx="8503920" cy="274320"/>
          </a:xfrm>
          <a:prstGeom prst="rect">
            <a:avLst/>
          </a:prstGeom>
          <a:noFill/>
          <a:ln/>
        </p:spPr>
        <p:txBody>
          <a:bodyPr wrap="square" lIns="0" tIns="0" rIns="0" bIns="0" rtlCol="0" anchor="ctr"/>
          <a:lstStyle/>
          <a:p>
            <a:pPr marL="0" indent="0">
              <a:buNone/>
            </a:pPr>
            <a:r>
              <a:rPr lang="en-US" sz="1100" b="1" kern="0" spc="200" dirty="0">
                <a:solidFill>
                  <a:srgbClr val="0E7C86"/>
                </a:solidFill>
                <a:latin typeface="Calibri" pitchFamily="34" charset="0"/>
                <a:ea typeface="Calibri" pitchFamily="34" charset="-122"/>
                <a:cs typeface="Calibri" pitchFamily="34" charset="-120"/>
              </a:rPr>
              <a:t>ZELF AAN DE SLAG</a:t>
            </a:r>
            <a:endParaRPr lang="en-US" sz="1100" dirty="0"/>
          </a:p>
        </p:txBody>
      </p:sp>
      <p:sp>
        <p:nvSpPr>
          <p:cNvPr id="5" name="Text 2"/>
          <p:cNvSpPr/>
          <p:nvPr/>
        </p:nvSpPr>
        <p:spPr>
          <a:xfrm>
            <a:off x="1188720" y="713232"/>
            <a:ext cx="8732520" cy="640080"/>
          </a:xfrm>
          <a:prstGeom prst="rect">
            <a:avLst/>
          </a:prstGeom>
          <a:noFill/>
          <a:ln/>
        </p:spPr>
        <p:txBody>
          <a:bodyPr wrap="square" lIns="0" tIns="0" rIns="0" bIns="0" rtlCol="0" anchor="ctr"/>
          <a:lstStyle/>
          <a:p>
            <a:pPr marL="0" indent="0">
              <a:buNone/>
            </a:pPr>
            <a:r>
              <a:rPr lang="en-US" sz="2300" b="1" dirty="0">
                <a:solidFill>
                  <a:srgbClr val="1B2E34"/>
                </a:solidFill>
                <a:latin typeface="Cambria" pitchFamily="34" charset="0"/>
                <a:ea typeface="Cambria" pitchFamily="34" charset="-122"/>
                <a:cs typeface="Cambria" pitchFamily="34" charset="-120"/>
              </a:rPr>
              <a:t>De splitsingsakte ligt open — voor minder dan € 20</a:t>
            </a:r>
            <a:endParaRPr lang="en-US" sz="2300" dirty="0"/>
          </a:p>
        </p:txBody>
      </p:sp>
      <p:pic>
        <p:nvPicPr>
          <p:cNvPr id="6" name="Image 1" descr="preencoded.png"/>
          <p:cNvPicPr>
            <a:picLocks noChangeAspect="1"/>
          </p:cNvPicPr>
          <p:nvPr/>
        </p:nvPicPr>
        <p:blipFill>
          <a:blip r:embed="rId4"/>
          <a:stretch>
            <a:fillRect/>
          </a:stretch>
        </p:blipFill>
        <p:spPr>
          <a:xfrm>
            <a:off x="10076688" y="402336"/>
            <a:ext cx="1554480" cy="662044"/>
          </a:xfrm>
          <a:prstGeom prst="rect">
            <a:avLst/>
          </a:prstGeom>
        </p:spPr>
      </p:pic>
      <p:sp>
        <p:nvSpPr>
          <p:cNvPr id="7" name="Shape 3"/>
          <p:cNvSpPr/>
          <p:nvPr/>
        </p:nvSpPr>
        <p:spPr>
          <a:xfrm>
            <a:off x="502920" y="1645920"/>
            <a:ext cx="5212080" cy="4480560"/>
          </a:xfrm>
          <a:prstGeom prst="roundRect">
            <a:avLst>
              <a:gd name="adj" fmla="val 2041"/>
            </a:avLst>
          </a:prstGeom>
          <a:solidFill>
            <a:srgbClr val="FBF1E1"/>
          </a:solidFill>
          <a:ln/>
          <a:effectLst>
            <a:outerShdw blurRad="88900" dist="38100" dir="5400000" algn="bl" rotWithShape="0">
              <a:srgbClr val="000000">
                <a:alpha val="13000"/>
              </a:srgbClr>
            </a:outerShdw>
          </a:effectLst>
        </p:spPr>
      </p:sp>
      <p:sp>
        <p:nvSpPr>
          <p:cNvPr id="8" name="Shape 4"/>
          <p:cNvSpPr/>
          <p:nvPr/>
        </p:nvSpPr>
        <p:spPr>
          <a:xfrm>
            <a:off x="777240" y="1920240"/>
            <a:ext cx="731520" cy="731520"/>
          </a:xfrm>
          <a:prstGeom prst="ellipse">
            <a:avLst/>
          </a:prstGeom>
          <a:solidFill>
            <a:srgbClr val="FFFFFF"/>
          </a:solidFill>
          <a:ln/>
        </p:spPr>
      </p:sp>
      <p:pic>
        <p:nvPicPr>
          <p:cNvPr id="9" name="Image 2" descr="preencoded.png"/>
          <p:cNvPicPr>
            <a:picLocks noChangeAspect="1"/>
          </p:cNvPicPr>
          <p:nvPr/>
        </p:nvPicPr>
        <p:blipFill>
          <a:blip r:embed="rId5"/>
          <a:stretch>
            <a:fillRect/>
          </a:stretch>
        </p:blipFill>
        <p:spPr>
          <a:xfrm>
            <a:off x="950976" y="2093976"/>
            <a:ext cx="384048" cy="384048"/>
          </a:xfrm>
          <a:prstGeom prst="rect">
            <a:avLst/>
          </a:prstGeom>
        </p:spPr>
      </p:pic>
      <p:sp>
        <p:nvSpPr>
          <p:cNvPr id="10" name="Text 5"/>
          <p:cNvSpPr/>
          <p:nvPr/>
        </p:nvSpPr>
        <p:spPr>
          <a:xfrm>
            <a:off x="1627632" y="1920240"/>
            <a:ext cx="3931920" cy="731520"/>
          </a:xfrm>
          <a:prstGeom prst="rect">
            <a:avLst/>
          </a:prstGeom>
          <a:noFill/>
          <a:ln/>
        </p:spPr>
        <p:txBody>
          <a:bodyPr wrap="square" lIns="0" tIns="0" rIns="0" bIns="0" rtlCol="0" anchor="ctr"/>
          <a:lstStyle/>
          <a:p>
            <a:pPr marL="0" indent="0">
              <a:buNone/>
            </a:pPr>
            <a:r>
              <a:rPr lang="en-US" sz="1600" b="1" dirty="0">
                <a:solidFill>
                  <a:srgbClr val="E0922F"/>
                </a:solidFill>
                <a:latin typeface="Cambria" pitchFamily="34" charset="0"/>
                <a:ea typeface="Cambria" pitchFamily="34" charset="-122"/>
                <a:cs typeface="Cambria" pitchFamily="34" charset="-120"/>
              </a:rPr>
              <a:t>De sleutel ligt voor het oprapen</a:t>
            </a:r>
            <a:endParaRPr lang="en-US" sz="1600" dirty="0"/>
          </a:p>
        </p:txBody>
      </p:sp>
      <p:sp>
        <p:nvSpPr>
          <p:cNvPr id="11" name="Text 6"/>
          <p:cNvSpPr/>
          <p:nvPr/>
        </p:nvSpPr>
        <p:spPr>
          <a:xfrm>
            <a:off x="777240" y="2743200"/>
            <a:ext cx="4709160" cy="3200400"/>
          </a:xfrm>
          <a:prstGeom prst="rect">
            <a:avLst/>
          </a:prstGeom>
          <a:noFill/>
          <a:ln/>
        </p:spPr>
        <p:txBody>
          <a:bodyPr wrap="square" lIns="0" tIns="0" rIns="0" bIns="0" rtlCol="0" anchor="t"/>
          <a:lstStyle/>
          <a:p>
            <a:pPr marL="342900" indent="-342900">
              <a:lnSpc>
                <a:spcPct val="120000"/>
              </a:lnSpc>
              <a:spcAft>
                <a:spcPts val="900"/>
              </a:spcAft>
              <a:buSzPct val="100000"/>
              <a:buChar char="•"/>
            </a:pPr>
            <a:r>
              <a:rPr lang="en-US" sz="1300" dirty="0">
                <a:solidFill>
                  <a:srgbClr val="1B2E34"/>
                </a:solidFill>
                <a:latin typeface="Calibri" pitchFamily="34" charset="0"/>
                <a:ea typeface="Calibri" pitchFamily="34" charset="-122"/>
                <a:cs typeface="Calibri" pitchFamily="34" charset="-120"/>
              </a:rPr>
              <a:t>Iedereen kan bij het Kadaster een splitsingsakte opvragen voor minder dan € 20 — een bewoner, een adviseur of een aannemer.</a:t>
            </a:r>
            <a:endParaRPr lang="en-US" sz="1300" dirty="0"/>
          </a:p>
          <a:p>
            <a:pPr marL="342900" indent="-342900">
              <a:lnSpc>
                <a:spcPct val="120000"/>
              </a:lnSpc>
              <a:spcAft>
                <a:spcPts val="900"/>
              </a:spcAft>
              <a:buSzPct val="100000"/>
              <a:buChar char="•"/>
            </a:pPr>
            <a:r>
              <a:rPr lang="en-US" sz="1300" dirty="0">
                <a:solidFill>
                  <a:srgbClr val="1B2E34"/>
                </a:solidFill>
                <a:latin typeface="Calibri" pitchFamily="34" charset="0"/>
                <a:ea typeface="Calibri" pitchFamily="34" charset="-122"/>
                <a:cs typeface="Calibri" pitchFamily="34" charset="-120"/>
              </a:rPr>
              <a:t>Daarmee toets je je eigen VvE: klopt de akte met de werkelijkheid, en past het verduurzamingsplan binnen de bevoegdheden?</a:t>
            </a:r>
            <a:endParaRPr lang="en-US" sz="1300" dirty="0"/>
          </a:p>
          <a:p>
            <a:pPr marL="342900" indent="-342900">
              <a:lnSpc>
                <a:spcPct val="120000"/>
              </a:lnSpc>
              <a:buSzPct val="100000"/>
              <a:buChar char="•"/>
            </a:pPr>
            <a:r>
              <a:rPr lang="en-US" sz="1300" dirty="0">
                <a:solidFill>
                  <a:srgbClr val="1B2E34"/>
                </a:solidFill>
                <a:latin typeface="Calibri" pitchFamily="34" charset="0"/>
                <a:ea typeface="Calibri" pitchFamily="34" charset="-122"/>
                <a:cs typeface="Calibri" pitchFamily="34" charset="-120"/>
              </a:rPr>
              <a:t>Je hoeft niet te wachten tot 'de VvE' iets doet — de informatie is openbaar.</a:t>
            </a:r>
            <a:endParaRPr lang="en-US" sz="1300" dirty="0"/>
          </a:p>
        </p:txBody>
      </p:sp>
      <p:sp>
        <p:nvSpPr>
          <p:cNvPr id="12" name="Shape 7"/>
          <p:cNvSpPr/>
          <p:nvPr/>
        </p:nvSpPr>
        <p:spPr>
          <a:xfrm>
            <a:off x="5897880" y="1645920"/>
            <a:ext cx="5760720" cy="4480560"/>
          </a:xfrm>
          <a:prstGeom prst="roundRect">
            <a:avLst>
              <a:gd name="adj" fmla="val 2041"/>
            </a:avLst>
          </a:prstGeom>
          <a:solidFill>
            <a:srgbClr val="EEF5F6"/>
          </a:solidFill>
          <a:ln/>
          <a:effectLst>
            <a:outerShdw blurRad="88900" dist="38100" dir="5400000" algn="bl" rotWithShape="0">
              <a:srgbClr val="000000">
                <a:alpha val="13000"/>
              </a:srgbClr>
            </a:outerShdw>
          </a:effectLst>
        </p:spPr>
      </p:sp>
      <p:sp>
        <p:nvSpPr>
          <p:cNvPr id="13" name="Text 8"/>
          <p:cNvSpPr/>
          <p:nvPr/>
        </p:nvSpPr>
        <p:spPr>
          <a:xfrm>
            <a:off x="6172200" y="1874520"/>
            <a:ext cx="5212080" cy="411480"/>
          </a:xfrm>
          <a:prstGeom prst="rect">
            <a:avLst/>
          </a:prstGeom>
          <a:noFill/>
          <a:ln/>
        </p:spPr>
        <p:txBody>
          <a:bodyPr wrap="square" lIns="0" tIns="0" rIns="0" bIns="0" rtlCol="0" anchor="ctr"/>
          <a:lstStyle/>
          <a:p>
            <a:pPr marL="0" indent="0">
              <a:buNone/>
            </a:pPr>
            <a:r>
              <a:rPr lang="en-US" sz="1600" b="1" dirty="0">
                <a:solidFill>
                  <a:srgbClr val="0E7C86"/>
                </a:solidFill>
                <a:latin typeface="Cambria" pitchFamily="34" charset="0"/>
                <a:ea typeface="Cambria" pitchFamily="34" charset="-122"/>
                <a:cs typeface="Cambria" pitchFamily="34" charset="-120"/>
              </a:rPr>
              <a:t>Vier dingen die je nu kunt doen</a:t>
            </a:r>
            <a:endParaRPr lang="en-US" sz="1600" dirty="0"/>
          </a:p>
        </p:txBody>
      </p:sp>
      <p:sp>
        <p:nvSpPr>
          <p:cNvPr id="14" name="Shape 9"/>
          <p:cNvSpPr/>
          <p:nvPr/>
        </p:nvSpPr>
        <p:spPr>
          <a:xfrm>
            <a:off x="6172200" y="2377440"/>
            <a:ext cx="457200" cy="457200"/>
          </a:xfrm>
          <a:prstGeom prst="ellipse">
            <a:avLst/>
          </a:prstGeom>
          <a:solidFill>
            <a:srgbClr val="0E7C86"/>
          </a:solidFill>
          <a:ln/>
        </p:spPr>
      </p:sp>
      <p:sp>
        <p:nvSpPr>
          <p:cNvPr id="15" name="Text 10"/>
          <p:cNvSpPr/>
          <p:nvPr/>
        </p:nvSpPr>
        <p:spPr>
          <a:xfrm>
            <a:off x="6172200" y="2377440"/>
            <a:ext cx="457200" cy="457200"/>
          </a:xfrm>
          <a:prstGeom prst="rect">
            <a:avLst/>
          </a:prstGeom>
          <a:noFill/>
          <a:ln/>
        </p:spPr>
        <p:txBody>
          <a:bodyPr wrap="square" lIns="0" tIns="0" rIns="0" bIns="0" rtlCol="0" anchor="ctr"/>
          <a:lstStyle/>
          <a:p>
            <a:pPr marL="0" indent="0" algn="ctr">
              <a:buNone/>
            </a:pPr>
            <a:r>
              <a:rPr lang="en-US" sz="1500" b="1" dirty="0">
                <a:solidFill>
                  <a:srgbClr val="FFFFFF"/>
                </a:solidFill>
                <a:latin typeface="Cambria" pitchFamily="34" charset="0"/>
                <a:ea typeface="Cambria" pitchFamily="34" charset="-122"/>
                <a:cs typeface="Cambria" pitchFamily="34" charset="-120"/>
              </a:rPr>
              <a:t>1</a:t>
            </a:r>
            <a:endParaRPr lang="en-US" sz="1500" dirty="0"/>
          </a:p>
        </p:txBody>
      </p:sp>
      <p:sp>
        <p:nvSpPr>
          <p:cNvPr id="16" name="Text 11"/>
          <p:cNvSpPr/>
          <p:nvPr/>
        </p:nvSpPr>
        <p:spPr>
          <a:xfrm>
            <a:off x="6766560" y="2322576"/>
            <a:ext cx="4663440" cy="896112"/>
          </a:xfrm>
          <a:prstGeom prst="rect">
            <a:avLst/>
          </a:prstGeom>
          <a:noFill/>
          <a:ln/>
        </p:spPr>
        <p:txBody>
          <a:bodyPr wrap="square" lIns="0" tIns="0" rIns="0" bIns="0" rtlCol="0" anchor="ctr"/>
          <a:lstStyle/>
          <a:p>
            <a:pPr marL="0" indent="0">
              <a:lnSpc>
                <a:spcPct val="110000"/>
              </a:lnSpc>
              <a:buNone/>
            </a:pPr>
            <a:r>
              <a:rPr lang="en-US" sz="1200" b="1" dirty="0">
                <a:solidFill>
                  <a:srgbClr val="1B2E34"/>
                </a:solidFill>
                <a:latin typeface="Calibri" pitchFamily="34" charset="0"/>
                <a:ea typeface="Calibri" pitchFamily="34" charset="-122"/>
                <a:cs typeface="Calibri" pitchFamily="34" charset="-120"/>
              </a:rPr>
              <a:t>Vraag je akte op  </a:t>
            </a:r>
            <a:r>
              <a:rPr lang="en-US" sz="1200" dirty="0">
                <a:solidFill>
                  <a:srgbClr val="1B2E34"/>
                </a:solidFill>
                <a:latin typeface="Calibri" pitchFamily="34" charset="0"/>
                <a:ea typeface="Calibri" pitchFamily="34" charset="-122"/>
                <a:cs typeface="Calibri" pitchFamily="34" charset="-120"/>
              </a:rPr>
              <a:t>— voor minder dan € 20 bij het Kadaster — openbaar, voor iedereen.</a:t>
            </a:r>
            <a:endParaRPr lang="en-US" sz="1200" dirty="0"/>
          </a:p>
        </p:txBody>
      </p:sp>
      <p:sp>
        <p:nvSpPr>
          <p:cNvPr id="17" name="Shape 12"/>
          <p:cNvSpPr/>
          <p:nvPr/>
        </p:nvSpPr>
        <p:spPr>
          <a:xfrm>
            <a:off x="6172200" y="3291840"/>
            <a:ext cx="457200" cy="457200"/>
          </a:xfrm>
          <a:prstGeom prst="ellipse">
            <a:avLst/>
          </a:prstGeom>
          <a:solidFill>
            <a:srgbClr val="0E7C86"/>
          </a:solidFill>
          <a:ln/>
        </p:spPr>
      </p:sp>
      <p:sp>
        <p:nvSpPr>
          <p:cNvPr id="18" name="Text 13"/>
          <p:cNvSpPr/>
          <p:nvPr/>
        </p:nvSpPr>
        <p:spPr>
          <a:xfrm>
            <a:off x="6172200" y="3291840"/>
            <a:ext cx="457200" cy="457200"/>
          </a:xfrm>
          <a:prstGeom prst="rect">
            <a:avLst/>
          </a:prstGeom>
          <a:noFill/>
          <a:ln/>
        </p:spPr>
        <p:txBody>
          <a:bodyPr wrap="square" lIns="0" tIns="0" rIns="0" bIns="0" rtlCol="0" anchor="ctr"/>
          <a:lstStyle/>
          <a:p>
            <a:pPr marL="0" indent="0" algn="ctr">
              <a:buNone/>
            </a:pPr>
            <a:r>
              <a:rPr lang="en-US" sz="1500" b="1" dirty="0">
                <a:solidFill>
                  <a:srgbClr val="FFFFFF"/>
                </a:solidFill>
                <a:latin typeface="Cambria" pitchFamily="34" charset="0"/>
                <a:ea typeface="Cambria" pitchFamily="34" charset="-122"/>
                <a:cs typeface="Cambria" pitchFamily="34" charset="-120"/>
              </a:rPr>
              <a:t>2</a:t>
            </a:r>
            <a:endParaRPr lang="en-US" sz="1500" dirty="0"/>
          </a:p>
        </p:txBody>
      </p:sp>
      <p:sp>
        <p:nvSpPr>
          <p:cNvPr id="19" name="Text 14"/>
          <p:cNvSpPr/>
          <p:nvPr/>
        </p:nvSpPr>
        <p:spPr>
          <a:xfrm>
            <a:off x="6766560" y="3236976"/>
            <a:ext cx="4663440" cy="896112"/>
          </a:xfrm>
          <a:prstGeom prst="rect">
            <a:avLst/>
          </a:prstGeom>
          <a:noFill/>
          <a:ln/>
        </p:spPr>
        <p:txBody>
          <a:bodyPr wrap="square" lIns="0" tIns="0" rIns="0" bIns="0" rtlCol="0" anchor="ctr"/>
          <a:lstStyle/>
          <a:p>
            <a:pPr marL="0" indent="0">
              <a:lnSpc>
                <a:spcPct val="110000"/>
              </a:lnSpc>
              <a:buNone/>
            </a:pPr>
            <a:r>
              <a:rPr lang="en-US" sz="1200" b="1" dirty="0">
                <a:solidFill>
                  <a:srgbClr val="1B2E34"/>
                </a:solidFill>
                <a:latin typeface="Calibri" pitchFamily="34" charset="0"/>
                <a:ea typeface="Calibri" pitchFamily="34" charset="-122"/>
                <a:cs typeface="Calibri" pitchFamily="34" charset="-120"/>
              </a:rPr>
              <a:t>Haal 'm door de Wasstraat  </a:t>
            </a:r>
            <a:r>
              <a:rPr lang="en-US" sz="1200" dirty="0">
                <a:solidFill>
                  <a:srgbClr val="1B2E34"/>
                </a:solidFill>
                <a:latin typeface="Calibri" pitchFamily="34" charset="0"/>
                <a:ea typeface="Calibri" pitchFamily="34" charset="-122"/>
                <a:cs typeface="Calibri" pitchFamily="34" charset="-120"/>
              </a:rPr>
              <a:t>— zie per maatregel wat binnen de akte kan, en wat eerst aanpassing vraagt.</a:t>
            </a:r>
            <a:endParaRPr lang="en-US" sz="1200" dirty="0"/>
          </a:p>
        </p:txBody>
      </p:sp>
      <p:sp>
        <p:nvSpPr>
          <p:cNvPr id="20" name="Shape 15"/>
          <p:cNvSpPr/>
          <p:nvPr/>
        </p:nvSpPr>
        <p:spPr>
          <a:xfrm>
            <a:off x="6172200" y="4206240"/>
            <a:ext cx="457200" cy="457200"/>
          </a:xfrm>
          <a:prstGeom prst="ellipse">
            <a:avLst/>
          </a:prstGeom>
          <a:solidFill>
            <a:srgbClr val="0E7C86"/>
          </a:solidFill>
          <a:ln/>
        </p:spPr>
      </p:sp>
      <p:sp>
        <p:nvSpPr>
          <p:cNvPr id="21" name="Text 16"/>
          <p:cNvSpPr/>
          <p:nvPr/>
        </p:nvSpPr>
        <p:spPr>
          <a:xfrm>
            <a:off x="6172200" y="4206240"/>
            <a:ext cx="457200" cy="457200"/>
          </a:xfrm>
          <a:prstGeom prst="rect">
            <a:avLst/>
          </a:prstGeom>
          <a:noFill/>
          <a:ln/>
        </p:spPr>
        <p:txBody>
          <a:bodyPr wrap="square" lIns="0" tIns="0" rIns="0" bIns="0" rtlCol="0" anchor="ctr"/>
          <a:lstStyle/>
          <a:p>
            <a:pPr marL="0" indent="0" algn="ctr">
              <a:buNone/>
            </a:pPr>
            <a:r>
              <a:rPr lang="en-US" sz="1500" b="1" dirty="0">
                <a:solidFill>
                  <a:srgbClr val="FFFFFF"/>
                </a:solidFill>
                <a:latin typeface="Cambria" pitchFamily="34" charset="0"/>
                <a:ea typeface="Cambria" pitchFamily="34" charset="-122"/>
                <a:cs typeface="Cambria" pitchFamily="34" charset="-120"/>
              </a:rPr>
              <a:t>3</a:t>
            </a:r>
            <a:endParaRPr lang="en-US" sz="1500" dirty="0"/>
          </a:p>
        </p:txBody>
      </p:sp>
      <p:sp>
        <p:nvSpPr>
          <p:cNvPr id="22" name="Text 17"/>
          <p:cNvSpPr/>
          <p:nvPr/>
        </p:nvSpPr>
        <p:spPr>
          <a:xfrm>
            <a:off x="6766560" y="4151376"/>
            <a:ext cx="4663440" cy="896112"/>
          </a:xfrm>
          <a:prstGeom prst="rect">
            <a:avLst/>
          </a:prstGeom>
          <a:noFill/>
          <a:ln/>
        </p:spPr>
        <p:txBody>
          <a:bodyPr wrap="square" lIns="0" tIns="0" rIns="0" bIns="0" rtlCol="0" anchor="ctr"/>
          <a:lstStyle/>
          <a:p>
            <a:pPr marL="0" indent="0">
              <a:lnSpc>
                <a:spcPct val="110000"/>
              </a:lnSpc>
              <a:buNone/>
            </a:pPr>
            <a:r>
              <a:rPr lang="en-US" sz="1200" b="1" dirty="0">
                <a:solidFill>
                  <a:srgbClr val="1B2E34"/>
                </a:solidFill>
                <a:latin typeface="Calibri" pitchFamily="34" charset="0"/>
                <a:ea typeface="Calibri" pitchFamily="34" charset="-122"/>
                <a:cs typeface="Calibri" pitchFamily="34" charset="-120"/>
              </a:rPr>
              <a:t>Check of je VvE 'wakker' is  </a:t>
            </a:r>
            <a:r>
              <a:rPr lang="en-US" sz="1200" dirty="0">
                <a:solidFill>
                  <a:srgbClr val="1B2E34"/>
                </a:solidFill>
                <a:latin typeface="Calibri" pitchFamily="34" charset="0"/>
                <a:ea typeface="Calibri" pitchFamily="34" charset="-122"/>
                <a:cs typeface="Calibri" pitchFamily="34" charset="-120"/>
              </a:rPr>
              <a:t>— jaarvergadering, reservefonds, eigen bankrekening, KvK-inschrijving.</a:t>
            </a:r>
            <a:endParaRPr lang="en-US" sz="1200" dirty="0"/>
          </a:p>
        </p:txBody>
      </p:sp>
      <p:sp>
        <p:nvSpPr>
          <p:cNvPr id="23" name="Shape 18"/>
          <p:cNvSpPr/>
          <p:nvPr/>
        </p:nvSpPr>
        <p:spPr>
          <a:xfrm>
            <a:off x="6172200" y="5120640"/>
            <a:ext cx="457200" cy="457200"/>
          </a:xfrm>
          <a:prstGeom prst="ellipse">
            <a:avLst/>
          </a:prstGeom>
          <a:solidFill>
            <a:srgbClr val="0E7C86"/>
          </a:solidFill>
          <a:ln/>
        </p:spPr>
      </p:sp>
      <p:sp>
        <p:nvSpPr>
          <p:cNvPr id="24" name="Text 19"/>
          <p:cNvSpPr/>
          <p:nvPr/>
        </p:nvSpPr>
        <p:spPr>
          <a:xfrm>
            <a:off x="6172200" y="5120640"/>
            <a:ext cx="457200" cy="457200"/>
          </a:xfrm>
          <a:prstGeom prst="rect">
            <a:avLst/>
          </a:prstGeom>
          <a:noFill/>
          <a:ln/>
        </p:spPr>
        <p:txBody>
          <a:bodyPr wrap="square" lIns="0" tIns="0" rIns="0" bIns="0" rtlCol="0" anchor="ctr"/>
          <a:lstStyle/>
          <a:p>
            <a:pPr marL="0" indent="0" algn="ctr">
              <a:buNone/>
            </a:pPr>
            <a:r>
              <a:rPr lang="en-US" sz="1500" b="1" dirty="0">
                <a:solidFill>
                  <a:srgbClr val="FFFFFF"/>
                </a:solidFill>
                <a:latin typeface="Cambria" pitchFamily="34" charset="0"/>
                <a:ea typeface="Cambria" pitchFamily="34" charset="-122"/>
                <a:cs typeface="Cambria" pitchFamily="34" charset="-120"/>
              </a:rPr>
              <a:t>4</a:t>
            </a:r>
            <a:endParaRPr lang="en-US" sz="1500" dirty="0"/>
          </a:p>
        </p:txBody>
      </p:sp>
      <p:sp>
        <p:nvSpPr>
          <p:cNvPr id="25" name="Text 20"/>
          <p:cNvSpPr/>
          <p:nvPr/>
        </p:nvSpPr>
        <p:spPr>
          <a:xfrm>
            <a:off x="6766560" y="5065776"/>
            <a:ext cx="4663440" cy="896112"/>
          </a:xfrm>
          <a:prstGeom prst="rect">
            <a:avLst/>
          </a:prstGeom>
          <a:noFill/>
          <a:ln/>
        </p:spPr>
        <p:txBody>
          <a:bodyPr wrap="square" lIns="0" tIns="0" rIns="0" bIns="0" rtlCol="0" anchor="ctr"/>
          <a:lstStyle/>
          <a:p>
            <a:pPr marL="0" indent="0">
              <a:lnSpc>
                <a:spcPct val="110000"/>
              </a:lnSpc>
              <a:buNone/>
            </a:pPr>
            <a:r>
              <a:rPr lang="en-US" sz="1200" b="1" dirty="0">
                <a:solidFill>
                  <a:srgbClr val="1B2E34"/>
                </a:solidFill>
                <a:latin typeface="Calibri" pitchFamily="34" charset="0"/>
                <a:ea typeface="Calibri" pitchFamily="34" charset="-122"/>
                <a:cs typeface="Calibri" pitchFamily="34" charset="-120"/>
              </a:rPr>
              <a:t>Neem je buren mee  </a:t>
            </a:r>
            <a:r>
              <a:rPr lang="en-US" sz="1200" dirty="0">
                <a:solidFill>
                  <a:srgbClr val="1B2E34"/>
                </a:solidFill>
                <a:latin typeface="Calibri" pitchFamily="34" charset="0"/>
                <a:ea typeface="Calibri" pitchFamily="34" charset="-122"/>
                <a:cs typeface="Calibri" pitchFamily="34" charset="-120"/>
              </a:rPr>
              <a:t>— verduurzamen lukt alleen samen — begin met één of twee medestanders.</a:t>
            </a:r>
            <a:endParaRPr lang="en-US" sz="1200" dirty="0"/>
          </a:p>
        </p:txBody>
      </p:sp>
      <p:sp>
        <p:nvSpPr>
          <p:cNvPr id="26" name="Text 21"/>
          <p:cNvSpPr/>
          <p:nvPr/>
        </p:nvSpPr>
        <p:spPr>
          <a:xfrm>
            <a:off x="502920" y="6473952"/>
            <a:ext cx="7315200" cy="274320"/>
          </a:xfrm>
          <a:prstGeom prst="rect">
            <a:avLst/>
          </a:prstGeom>
          <a:noFill/>
          <a:ln/>
        </p:spPr>
        <p:txBody>
          <a:bodyPr wrap="square" lIns="0" tIns="0" rIns="0" bIns="0" rtlCol="0" anchor="ctr"/>
          <a:lstStyle/>
          <a:p>
            <a:pPr marL="0" indent="0" algn="l">
              <a:buNone/>
            </a:pPr>
            <a:r>
              <a:rPr lang="en-US" sz="900" dirty="0">
                <a:solidFill>
                  <a:srgbClr val="5E7178"/>
                </a:solidFill>
                <a:latin typeface="Calibri" pitchFamily="34" charset="0"/>
                <a:ea typeface="Calibri" pitchFamily="34" charset="-122"/>
                <a:cs typeface="Calibri" pitchFamily="34" charset="-120"/>
              </a:rPr>
              <a:t>VvENET  ·  werksessie 'Door de helft'  ·  29 juni 2026</a:t>
            </a:r>
            <a:endParaRPr lang="en-US" sz="900" dirty="0"/>
          </a:p>
        </p:txBody>
      </p:sp>
      <p:sp>
        <p:nvSpPr>
          <p:cNvPr id="27" name="Text 22"/>
          <p:cNvSpPr/>
          <p:nvPr/>
        </p:nvSpPr>
        <p:spPr>
          <a:xfrm>
            <a:off x="11247120" y="6473952"/>
            <a:ext cx="411480" cy="274320"/>
          </a:xfrm>
          <a:prstGeom prst="rect">
            <a:avLst/>
          </a:prstGeom>
          <a:noFill/>
          <a:ln/>
        </p:spPr>
        <p:txBody>
          <a:bodyPr wrap="square" lIns="0" tIns="0" rIns="0" bIns="0" rtlCol="0" anchor="ctr"/>
          <a:lstStyle/>
          <a:p>
            <a:pPr marL="0" indent="0" algn="r">
              <a:buNone/>
            </a:pPr>
            <a:r>
              <a:rPr lang="en-US" sz="900" dirty="0">
                <a:solidFill>
                  <a:srgbClr val="5E7178"/>
                </a:solidFill>
                <a:latin typeface="Calibri" pitchFamily="34" charset="0"/>
                <a:ea typeface="Calibri" pitchFamily="34" charset="-122"/>
                <a:cs typeface="Calibri" pitchFamily="34" charset="-120"/>
              </a:rPr>
              <a:t>20</a:t>
            </a:r>
            <a:endParaRPr lang="en-US" sz="9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0B3540"/>
        </a:solidFill>
        <a:effectLst/>
      </p:bgPr>
    </p:bg>
    <p:spTree>
      <p:nvGrpSpPr>
        <p:cNvPr id="1" name=""/>
        <p:cNvGrpSpPr/>
        <p:nvPr/>
      </p:nvGrpSpPr>
      <p:grpSpPr>
        <a:xfrm>
          <a:off x="0" y="0"/>
          <a:ext cx="0" cy="0"/>
          <a:chOff x="0" y="0"/>
          <a:chExt cx="0" cy="0"/>
        </a:xfrm>
      </p:grpSpPr>
      <p:sp>
        <p:nvSpPr>
          <p:cNvPr id="2" name="Shape 0"/>
          <p:cNvSpPr/>
          <p:nvPr/>
        </p:nvSpPr>
        <p:spPr>
          <a:xfrm>
            <a:off x="-1645920" y="-1645920"/>
            <a:ext cx="4754880" cy="4754880"/>
          </a:xfrm>
          <a:prstGeom prst="ellipse">
            <a:avLst/>
          </a:prstGeom>
          <a:solidFill>
            <a:srgbClr val="103F4C"/>
          </a:solidFill>
          <a:ln/>
        </p:spPr>
      </p:sp>
      <p:sp>
        <p:nvSpPr>
          <p:cNvPr id="3" name="Shape 1"/>
          <p:cNvSpPr/>
          <p:nvPr/>
        </p:nvSpPr>
        <p:spPr>
          <a:xfrm>
            <a:off x="9418320" y="4480560"/>
            <a:ext cx="4206240" cy="4206240"/>
          </a:xfrm>
          <a:prstGeom prst="ellipse">
            <a:avLst/>
          </a:prstGeom>
          <a:solidFill>
            <a:srgbClr val="0E7C86">
              <a:alpha val="20000"/>
            </a:srgbClr>
          </a:solidFill>
          <a:ln/>
        </p:spPr>
      </p:sp>
      <p:sp>
        <p:nvSpPr>
          <p:cNvPr id="4" name="Shape 2"/>
          <p:cNvSpPr/>
          <p:nvPr/>
        </p:nvSpPr>
        <p:spPr>
          <a:xfrm>
            <a:off x="914400" y="1097280"/>
            <a:ext cx="914400" cy="914400"/>
          </a:xfrm>
          <a:prstGeom prst="ellipse">
            <a:avLst/>
          </a:prstGeom>
          <a:solidFill>
            <a:srgbClr val="E0922F"/>
          </a:solidFill>
          <a:ln/>
        </p:spPr>
      </p:sp>
      <p:pic>
        <p:nvPicPr>
          <p:cNvPr id="5" name="Image 0" descr="preencoded.png"/>
          <p:cNvPicPr>
            <a:picLocks noChangeAspect="1"/>
          </p:cNvPicPr>
          <p:nvPr/>
        </p:nvPicPr>
        <p:blipFill>
          <a:blip r:embed="rId3"/>
          <a:stretch>
            <a:fillRect/>
          </a:stretch>
        </p:blipFill>
        <p:spPr>
          <a:xfrm>
            <a:off x="1152144" y="1335024"/>
            <a:ext cx="438912" cy="438912"/>
          </a:xfrm>
          <a:prstGeom prst="rect">
            <a:avLst/>
          </a:prstGeom>
        </p:spPr>
      </p:pic>
      <p:pic>
        <p:nvPicPr>
          <p:cNvPr id="6" name="Image 1" descr="preencoded.png"/>
          <p:cNvPicPr>
            <a:picLocks noChangeAspect="1"/>
          </p:cNvPicPr>
          <p:nvPr/>
        </p:nvPicPr>
        <p:blipFill>
          <a:blip r:embed="rId4"/>
          <a:stretch>
            <a:fillRect/>
          </a:stretch>
        </p:blipFill>
        <p:spPr>
          <a:xfrm>
            <a:off x="9710928" y="475488"/>
            <a:ext cx="1828800" cy="482660"/>
          </a:xfrm>
          <a:prstGeom prst="rect">
            <a:avLst/>
          </a:prstGeom>
        </p:spPr>
      </p:pic>
      <p:sp>
        <p:nvSpPr>
          <p:cNvPr id="7" name="Text 3"/>
          <p:cNvSpPr/>
          <p:nvPr/>
        </p:nvSpPr>
        <p:spPr>
          <a:xfrm>
            <a:off x="914400" y="2148840"/>
            <a:ext cx="10241280" cy="502920"/>
          </a:xfrm>
          <a:prstGeom prst="rect">
            <a:avLst/>
          </a:prstGeom>
          <a:noFill/>
          <a:ln/>
        </p:spPr>
        <p:txBody>
          <a:bodyPr wrap="square" lIns="0" tIns="0" rIns="0" bIns="0" rtlCol="0" anchor="ctr"/>
          <a:lstStyle/>
          <a:p>
            <a:pPr marL="0" indent="0">
              <a:buNone/>
            </a:pPr>
            <a:r>
              <a:rPr lang="en-US" sz="1800" b="1" i="1" kern="0" spc="100" dirty="0">
                <a:solidFill>
                  <a:srgbClr val="E0922F"/>
                </a:solidFill>
                <a:latin typeface="Calibri" pitchFamily="34" charset="0"/>
                <a:ea typeface="Calibri" pitchFamily="34" charset="-122"/>
                <a:cs typeface="Calibri" pitchFamily="34" charset="-120"/>
              </a:rPr>
              <a:t>Samen. Door de helft.</a:t>
            </a:r>
            <a:endParaRPr lang="en-US" sz="1800" dirty="0"/>
          </a:p>
        </p:txBody>
      </p:sp>
      <p:sp>
        <p:nvSpPr>
          <p:cNvPr id="8" name="Text 4"/>
          <p:cNvSpPr/>
          <p:nvPr/>
        </p:nvSpPr>
        <p:spPr>
          <a:xfrm>
            <a:off x="914400" y="2651760"/>
            <a:ext cx="10241280" cy="822960"/>
          </a:xfrm>
          <a:prstGeom prst="rect">
            <a:avLst/>
          </a:prstGeom>
          <a:noFill/>
          <a:ln/>
        </p:spPr>
        <p:txBody>
          <a:bodyPr wrap="square" lIns="0" tIns="0" rIns="0" bIns="0" rtlCol="0" anchor="ctr"/>
          <a:lstStyle/>
          <a:p>
            <a:pPr marL="0" indent="0">
              <a:buNone/>
            </a:pPr>
            <a:r>
              <a:rPr lang="en-US" sz="3200" b="1" dirty="0">
                <a:solidFill>
                  <a:srgbClr val="FFFFFF"/>
                </a:solidFill>
                <a:latin typeface="Cambria" pitchFamily="34" charset="0"/>
                <a:ea typeface="Cambria" pitchFamily="34" charset="-122"/>
                <a:cs typeface="Cambria" pitchFamily="34" charset="-120"/>
              </a:rPr>
              <a:t>Zonder de VvE's geen 50%</a:t>
            </a:r>
            <a:endParaRPr lang="en-US" sz="3200" dirty="0"/>
          </a:p>
        </p:txBody>
      </p:sp>
      <p:sp>
        <p:nvSpPr>
          <p:cNvPr id="9" name="Text 5"/>
          <p:cNvSpPr/>
          <p:nvPr/>
        </p:nvSpPr>
        <p:spPr>
          <a:xfrm>
            <a:off x="914400" y="3611880"/>
            <a:ext cx="10058400" cy="1920240"/>
          </a:xfrm>
          <a:prstGeom prst="rect">
            <a:avLst/>
          </a:prstGeom>
          <a:noFill/>
          <a:ln/>
        </p:spPr>
        <p:txBody>
          <a:bodyPr wrap="square" lIns="0" tIns="0" rIns="0" bIns="0" rtlCol="0" anchor="t"/>
          <a:lstStyle/>
          <a:p>
            <a:pPr marL="0" indent="0">
              <a:lnSpc>
                <a:spcPct val="122000"/>
              </a:lnSpc>
              <a:spcAft>
                <a:spcPts val="1100"/>
              </a:spcAft>
              <a:buNone/>
            </a:pPr>
            <a:r>
              <a:rPr lang="en-US" sz="1450" dirty="0">
                <a:solidFill>
                  <a:srgbClr val="CFE3E6"/>
                </a:solidFill>
                <a:latin typeface="Calibri" pitchFamily="34" charset="0"/>
                <a:ea typeface="Calibri" pitchFamily="34" charset="-122"/>
                <a:cs typeface="Calibri" pitchFamily="34" charset="-120"/>
              </a:rPr>
              <a:t>Wil de regio door de helft, dan kan dat niet zonder de VvE's: een groot deel van de woningvoorraad, met eigen spelregels. Halveren begint bij de schil — isolatie en ventilatie met warmteterugwinning — en juist die maatregelen raken de splitsingsakte.</a:t>
            </a:r>
            <a:endParaRPr lang="en-US" sz="1450" dirty="0"/>
          </a:p>
          <a:p>
            <a:pPr marL="0" indent="0">
              <a:lnSpc>
                <a:spcPct val="122000"/>
              </a:lnSpc>
              <a:buNone/>
            </a:pPr>
            <a:r>
              <a:rPr lang="en-US" sz="1450" b="1" dirty="0">
                <a:solidFill>
                  <a:srgbClr val="FFFFFF"/>
                </a:solidFill>
                <a:latin typeface="Calibri" pitchFamily="34" charset="0"/>
                <a:ea typeface="Calibri" pitchFamily="34" charset="-122"/>
                <a:cs typeface="Calibri" pitchFamily="34" charset="-120"/>
              </a:rPr>
              <a:t>De VvE Wasstraat maakt dat pad begaanbaar — voor VvE's, dienstverleners én beleid. En de eerste toets ligt voor het oprapen: vraag de splitsingsakte op bij het Kadaster (minder dan € 20) en haal die door de Wasstraat.</a:t>
            </a:r>
            <a:endParaRPr lang="en-US" sz="1450" dirty="0"/>
          </a:p>
        </p:txBody>
      </p:sp>
      <p:sp>
        <p:nvSpPr>
          <p:cNvPr id="10" name="Text 6"/>
          <p:cNvSpPr/>
          <p:nvPr/>
        </p:nvSpPr>
        <p:spPr>
          <a:xfrm>
            <a:off x="914400" y="5897880"/>
            <a:ext cx="10515600" cy="365760"/>
          </a:xfrm>
          <a:prstGeom prst="rect">
            <a:avLst/>
          </a:prstGeom>
          <a:noFill/>
          <a:ln/>
        </p:spPr>
        <p:txBody>
          <a:bodyPr wrap="square" lIns="0" tIns="0" rIns="0" bIns="0" rtlCol="0" anchor="ctr"/>
          <a:lstStyle/>
          <a:p>
            <a:pPr marL="0" indent="0">
              <a:buNone/>
            </a:pPr>
            <a:r>
              <a:rPr lang="en-US" sz="1250" dirty="0">
                <a:solidFill>
                  <a:srgbClr val="9FC3C8"/>
                </a:solidFill>
                <a:latin typeface="Calibri" pitchFamily="34" charset="0"/>
                <a:ea typeface="Calibri" pitchFamily="34" charset="-122"/>
                <a:cs typeface="Calibri" pitchFamily="34" charset="-120"/>
              </a:rPr>
              <a:t>VvENET  ·  www.vvenet.nl  ·  Jochem Floor &amp; Dirk van der Woude  ·  vvenet020@gmail.com</a:t>
            </a:r>
            <a:endParaRPr lang="en-US" sz="1250" dirty="0"/>
          </a:p>
        </p:txBody>
      </p:sp>
      <p:pic>
        <p:nvPicPr>
          <p:cNvPr id="11" name="Afbeelding 10">
            <a:extLst>
              <a:ext uri="{FF2B5EF4-FFF2-40B4-BE49-F238E27FC236}">
                <a16:creationId xmlns:a16="http://schemas.microsoft.com/office/drawing/2014/main" id="{193E3D14-9EC7-A3E9-B529-097A50A679EB}"/>
              </a:ext>
            </a:extLst>
          </p:cNvPr>
          <p:cNvPicPr>
            <a:picLocks noChangeAspect="1"/>
          </p:cNvPicPr>
          <p:nvPr/>
        </p:nvPicPr>
        <p:blipFill>
          <a:blip r:embed="rId5"/>
          <a:stretch>
            <a:fillRect/>
          </a:stretch>
        </p:blipFill>
        <p:spPr>
          <a:xfrm>
            <a:off x="9704452" y="5081285"/>
            <a:ext cx="1867916" cy="1529787"/>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B3540"/>
        </a:solidFill>
        <a:effectLst/>
      </p:bgPr>
    </p:bg>
    <p:spTree>
      <p:nvGrpSpPr>
        <p:cNvPr id="1" name=""/>
        <p:cNvGrpSpPr/>
        <p:nvPr/>
      </p:nvGrpSpPr>
      <p:grpSpPr>
        <a:xfrm>
          <a:off x="0" y="0"/>
          <a:ext cx="0" cy="0"/>
          <a:chOff x="0" y="0"/>
          <a:chExt cx="0" cy="0"/>
        </a:xfrm>
      </p:grpSpPr>
      <p:sp>
        <p:nvSpPr>
          <p:cNvPr id="2" name="Shape 0"/>
          <p:cNvSpPr/>
          <p:nvPr/>
        </p:nvSpPr>
        <p:spPr>
          <a:xfrm>
            <a:off x="-1463040" y="4114800"/>
            <a:ext cx="4572000" cy="4572000"/>
          </a:xfrm>
          <a:prstGeom prst="ellipse">
            <a:avLst/>
          </a:prstGeom>
          <a:solidFill>
            <a:srgbClr val="103F4C"/>
          </a:solidFill>
          <a:ln/>
        </p:spPr>
      </p:sp>
      <p:sp>
        <p:nvSpPr>
          <p:cNvPr id="3" name="Shape 1"/>
          <p:cNvSpPr/>
          <p:nvPr/>
        </p:nvSpPr>
        <p:spPr>
          <a:xfrm>
            <a:off x="9418320" y="-1280160"/>
            <a:ext cx="3840480" cy="3840480"/>
          </a:xfrm>
          <a:prstGeom prst="ellipse">
            <a:avLst/>
          </a:prstGeom>
          <a:solidFill>
            <a:srgbClr val="0E7C86">
              <a:alpha val="20000"/>
            </a:srgbClr>
          </a:solidFill>
          <a:ln/>
        </p:spPr>
      </p:sp>
      <p:sp>
        <p:nvSpPr>
          <p:cNvPr id="4" name="Text 2"/>
          <p:cNvSpPr/>
          <p:nvPr/>
        </p:nvSpPr>
        <p:spPr>
          <a:xfrm>
            <a:off x="822960" y="1554480"/>
            <a:ext cx="2743200" cy="1463040"/>
          </a:xfrm>
          <a:prstGeom prst="rect">
            <a:avLst/>
          </a:prstGeom>
          <a:noFill/>
          <a:ln/>
        </p:spPr>
        <p:txBody>
          <a:bodyPr wrap="square" lIns="0" tIns="0" rIns="0" bIns="0" rtlCol="0" anchor="ctr"/>
          <a:lstStyle/>
          <a:p>
            <a:pPr marL="0" indent="0">
              <a:buNone/>
            </a:pPr>
            <a:r>
              <a:rPr lang="en-US" sz="12000" b="1" dirty="0">
                <a:solidFill>
                  <a:srgbClr val="14919B"/>
                </a:solidFill>
                <a:latin typeface="Cambria" pitchFamily="34" charset="0"/>
                <a:ea typeface="Cambria" pitchFamily="34" charset="-122"/>
                <a:cs typeface="Cambria" pitchFamily="34" charset="-120"/>
              </a:rPr>
              <a:t>1</a:t>
            </a:r>
            <a:endParaRPr lang="en-US" sz="12000" dirty="0"/>
          </a:p>
        </p:txBody>
      </p:sp>
      <p:sp>
        <p:nvSpPr>
          <p:cNvPr id="5" name="Shape 3"/>
          <p:cNvSpPr/>
          <p:nvPr/>
        </p:nvSpPr>
        <p:spPr>
          <a:xfrm>
            <a:off x="8869680" y="2286000"/>
            <a:ext cx="1645920" cy="1645920"/>
          </a:xfrm>
          <a:prstGeom prst="ellipse">
            <a:avLst/>
          </a:prstGeom>
          <a:solidFill>
            <a:srgbClr val="103F4C"/>
          </a:solidFill>
          <a:ln/>
        </p:spPr>
      </p:sp>
      <p:pic>
        <p:nvPicPr>
          <p:cNvPr id="6" name="Image 0" descr="preencoded.png"/>
          <p:cNvPicPr>
            <a:picLocks noChangeAspect="1"/>
          </p:cNvPicPr>
          <p:nvPr/>
        </p:nvPicPr>
        <p:blipFill>
          <a:blip r:embed="rId3"/>
          <a:stretch>
            <a:fillRect/>
          </a:stretch>
        </p:blipFill>
        <p:spPr>
          <a:xfrm>
            <a:off x="9372600" y="2788920"/>
            <a:ext cx="640080" cy="640080"/>
          </a:xfrm>
          <a:prstGeom prst="rect">
            <a:avLst/>
          </a:prstGeom>
        </p:spPr>
      </p:pic>
      <p:sp>
        <p:nvSpPr>
          <p:cNvPr id="7" name="Text 4"/>
          <p:cNvSpPr/>
          <p:nvPr/>
        </p:nvSpPr>
        <p:spPr>
          <a:xfrm>
            <a:off x="2743200" y="2697480"/>
            <a:ext cx="5943600" cy="1234440"/>
          </a:xfrm>
          <a:prstGeom prst="rect">
            <a:avLst/>
          </a:prstGeom>
          <a:noFill/>
          <a:ln/>
        </p:spPr>
        <p:txBody>
          <a:bodyPr wrap="square" lIns="0" tIns="0" rIns="0" bIns="0" rtlCol="0" anchor="t"/>
          <a:lstStyle/>
          <a:p>
            <a:pPr marL="0" indent="0">
              <a:buNone/>
            </a:pPr>
            <a:r>
              <a:rPr lang="en-US" sz="2900" b="1" dirty="0">
                <a:solidFill>
                  <a:srgbClr val="FFFFFF"/>
                </a:solidFill>
                <a:latin typeface="Cambria" pitchFamily="34" charset="0"/>
                <a:ea typeface="Cambria" pitchFamily="34" charset="-122"/>
                <a:cs typeface="Cambria" pitchFamily="34" charset="-120"/>
              </a:rPr>
              <a:t>Waarom dit raakt aan 'Door de helft'</a:t>
            </a:r>
            <a:endParaRPr lang="en-US" sz="2900" dirty="0"/>
          </a:p>
        </p:txBody>
      </p:sp>
      <p:sp>
        <p:nvSpPr>
          <p:cNvPr id="8" name="Text 5"/>
          <p:cNvSpPr/>
          <p:nvPr/>
        </p:nvSpPr>
        <p:spPr>
          <a:xfrm>
            <a:off x="2788920" y="4114800"/>
            <a:ext cx="5852160" cy="914400"/>
          </a:xfrm>
          <a:prstGeom prst="rect">
            <a:avLst/>
          </a:prstGeom>
          <a:noFill/>
          <a:ln/>
        </p:spPr>
        <p:txBody>
          <a:bodyPr wrap="square" lIns="0" tIns="0" rIns="0" bIns="0" rtlCol="0" anchor="ctr"/>
          <a:lstStyle/>
          <a:p>
            <a:pPr marL="0" indent="0">
              <a:lnSpc>
                <a:spcPct val="120000"/>
              </a:lnSpc>
              <a:buNone/>
            </a:pPr>
            <a:r>
              <a:rPr lang="en-US" sz="1500" dirty="0">
                <a:solidFill>
                  <a:srgbClr val="AECCD0"/>
                </a:solidFill>
                <a:latin typeface="Calibri" pitchFamily="34" charset="0"/>
                <a:ea typeface="Calibri" pitchFamily="34" charset="-122"/>
                <a:cs typeface="Calibri" pitchFamily="34" charset="-120"/>
              </a:rPr>
              <a:t>Halveren begint bij de warmtevraag — en een enorm deel daarvan zit in VvE's, met eigen spelregels.</a:t>
            </a:r>
            <a:endParaRPr lang="en-US" sz="1500" dirty="0"/>
          </a:p>
        </p:txBody>
      </p:sp>
      <p:pic>
        <p:nvPicPr>
          <p:cNvPr id="9" name="Image 1" descr="preencoded.png"/>
          <p:cNvPicPr>
            <a:picLocks noChangeAspect="1"/>
          </p:cNvPicPr>
          <p:nvPr/>
        </p:nvPicPr>
        <p:blipFill>
          <a:blip r:embed="rId4"/>
          <a:stretch>
            <a:fillRect/>
          </a:stretch>
        </p:blipFill>
        <p:spPr>
          <a:xfrm>
            <a:off x="9710928" y="475488"/>
            <a:ext cx="1828800" cy="482660"/>
          </a:xfrm>
          <a:prstGeom prst="rect">
            <a:avLst/>
          </a:prstGeom>
        </p:spPr>
      </p:pic>
      <p:pic>
        <p:nvPicPr>
          <p:cNvPr id="12" name="Afbeelding 11">
            <a:extLst>
              <a:ext uri="{FF2B5EF4-FFF2-40B4-BE49-F238E27FC236}">
                <a16:creationId xmlns:a16="http://schemas.microsoft.com/office/drawing/2014/main" id="{E898C8F8-AE6A-FED9-A6BB-01D5282AA548}"/>
              </a:ext>
            </a:extLst>
          </p:cNvPr>
          <p:cNvPicPr>
            <a:picLocks noChangeAspect="1"/>
          </p:cNvPicPr>
          <p:nvPr/>
        </p:nvPicPr>
        <p:blipFill>
          <a:blip r:embed="rId5"/>
          <a:stretch>
            <a:fillRect/>
          </a:stretch>
        </p:blipFill>
        <p:spPr>
          <a:xfrm>
            <a:off x="9704452" y="5081285"/>
            <a:ext cx="1867916" cy="1529787"/>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502920" y="457200"/>
            <a:ext cx="566928" cy="566928"/>
          </a:xfrm>
          <a:prstGeom prst="ellipse">
            <a:avLst/>
          </a:prstGeom>
          <a:solidFill>
            <a:srgbClr val="EEF5F6"/>
          </a:solidFill>
          <a:ln/>
        </p:spPr>
      </p:sp>
      <p:pic>
        <p:nvPicPr>
          <p:cNvPr id="3" name="Image 0" descr="preencoded.png"/>
          <p:cNvPicPr>
            <a:picLocks noChangeAspect="1"/>
          </p:cNvPicPr>
          <p:nvPr/>
        </p:nvPicPr>
        <p:blipFill>
          <a:blip r:embed="rId3"/>
          <a:stretch>
            <a:fillRect/>
          </a:stretch>
        </p:blipFill>
        <p:spPr>
          <a:xfrm>
            <a:off x="640080" y="594360"/>
            <a:ext cx="292608" cy="292608"/>
          </a:xfrm>
          <a:prstGeom prst="rect">
            <a:avLst/>
          </a:prstGeom>
        </p:spPr>
      </p:pic>
      <p:sp>
        <p:nvSpPr>
          <p:cNvPr id="4" name="Text 1"/>
          <p:cNvSpPr/>
          <p:nvPr/>
        </p:nvSpPr>
        <p:spPr>
          <a:xfrm>
            <a:off x="1207008" y="457200"/>
            <a:ext cx="8503920" cy="274320"/>
          </a:xfrm>
          <a:prstGeom prst="rect">
            <a:avLst/>
          </a:prstGeom>
          <a:noFill/>
          <a:ln/>
        </p:spPr>
        <p:txBody>
          <a:bodyPr wrap="square" lIns="0" tIns="0" rIns="0" bIns="0" rtlCol="0" anchor="ctr"/>
          <a:lstStyle/>
          <a:p>
            <a:pPr marL="0" indent="0">
              <a:buNone/>
            </a:pPr>
            <a:r>
              <a:rPr lang="en-US" sz="1100" b="1" kern="0" spc="200" dirty="0">
                <a:solidFill>
                  <a:srgbClr val="0E7C86"/>
                </a:solidFill>
                <a:latin typeface="Calibri" pitchFamily="34" charset="0"/>
                <a:ea typeface="Calibri" pitchFamily="34" charset="-122"/>
                <a:cs typeface="Calibri" pitchFamily="34" charset="-120"/>
              </a:rPr>
              <a:t>1 · DOOR DE HELFT</a:t>
            </a:r>
            <a:endParaRPr lang="en-US" sz="1100" dirty="0"/>
          </a:p>
        </p:txBody>
      </p:sp>
      <p:sp>
        <p:nvSpPr>
          <p:cNvPr id="5" name="Text 2"/>
          <p:cNvSpPr/>
          <p:nvPr/>
        </p:nvSpPr>
        <p:spPr>
          <a:xfrm>
            <a:off x="1188720" y="713232"/>
            <a:ext cx="8732520" cy="640080"/>
          </a:xfrm>
          <a:prstGeom prst="rect">
            <a:avLst/>
          </a:prstGeom>
          <a:noFill/>
          <a:ln/>
        </p:spPr>
        <p:txBody>
          <a:bodyPr wrap="square" lIns="0" tIns="0" rIns="0" bIns="0" rtlCol="0" anchor="ctr"/>
          <a:lstStyle/>
          <a:p>
            <a:pPr marL="0" indent="0">
              <a:buNone/>
            </a:pPr>
            <a:r>
              <a:rPr lang="en-US" sz="2300" b="1" dirty="0">
                <a:solidFill>
                  <a:srgbClr val="1B2E34"/>
                </a:solidFill>
                <a:latin typeface="Cambria" pitchFamily="34" charset="0"/>
                <a:ea typeface="Cambria" pitchFamily="34" charset="-122"/>
                <a:cs typeface="Cambria" pitchFamily="34" charset="-120"/>
              </a:rPr>
              <a:t>Halveren begint bij de warmtevraag</a:t>
            </a:r>
            <a:endParaRPr lang="en-US" sz="2300" dirty="0"/>
          </a:p>
        </p:txBody>
      </p:sp>
      <p:pic>
        <p:nvPicPr>
          <p:cNvPr id="6" name="Image 1" descr="preencoded.png"/>
          <p:cNvPicPr>
            <a:picLocks noChangeAspect="1"/>
          </p:cNvPicPr>
          <p:nvPr/>
        </p:nvPicPr>
        <p:blipFill>
          <a:blip r:embed="rId4"/>
          <a:stretch>
            <a:fillRect/>
          </a:stretch>
        </p:blipFill>
        <p:spPr>
          <a:xfrm>
            <a:off x="10076688" y="402336"/>
            <a:ext cx="1554480" cy="662044"/>
          </a:xfrm>
          <a:prstGeom prst="rect">
            <a:avLst/>
          </a:prstGeom>
        </p:spPr>
      </p:pic>
      <p:sp>
        <p:nvSpPr>
          <p:cNvPr id="7" name="Shape 3"/>
          <p:cNvSpPr/>
          <p:nvPr/>
        </p:nvSpPr>
        <p:spPr>
          <a:xfrm>
            <a:off x="502920" y="1691640"/>
            <a:ext cx="3657600" cy="4480560"/>
          </a:xfrm>
          <a:prstGeom prst="roundRect">
            <a:avLst>
              <a:gd name="adj" fmla="val 2500"/>
            </a:avLst>
          </a:prstGeom>
          <a:solidFill>
            <a:srgbClr val="0B3540"/>
          </a:solidFill>
          <a:ln/>
          <a:effectLst>
            <a:outerShdw blurRad="88900" dist="38100" dir="5400000" algn="bl" rotWithShape="0">
              <a:srgbClr val="000000">
                <a:alpha val="13000"/>
              </a:srgbClr>
            </a:outerShdw>
          </a:effectLst>
        </p:spPr>
      </p:sp>
      <p:sp>
        <p:nvSpPr>
          <p:cNvPr id="8" name="Text 4"/>
          <p:cNvSpPr/>
          <p:nvPr/>
        </p:nvSpPr>
        <p:spPr>
          <a:xfrm>
            <a:off x="685800" y="1965960"/>
            <a:ext cx="3291840" cy="1051560"/>
          </a:xfrm>
          <a:prstGeom prst="rect">
            <a:avLst/>
          </a:prstGeom>
          <a:noFill/>
          <a:ln/>
        </p:spPr>
        <p:txBody>
          <a:bodyPr wrap="square" lIns="0" tIns="0" rIns="0" bIns="0" rtlCol="0" anchor="ctr"/>
          <a:lstStyle/>
          <a:p>
            <a:pPr marL="0" indent="0">
              <a:buNone/>
            </a:pPr>
            <a:r>
              <a:rPr lang="en-US" sz="6600" b="1" dirty="0">
                <a:solidFill>
                  <a:srgbClr val="E0922F"/>
                </a:solidFill>
                <a:latin typeface="Cambria" pitchFamily="34" charset="0"/>
                <a:ea typeface="Cambria" pitchFamily="34" charset="-122"/>
                <a:cs typeface="Cambria" pitchFamily="34" charset="-120"/>
              </a:rPr>
              <a:t>78%</a:t>
            </a:r>
            <a:endParaRPr lang="en-US" sz="6600" dirty="0"/>
          </a:p>
        </p:txBody>
      </p:sp>
      <p:sp>
        <p:nvSpPr>
          <p:cNvPr id="9" name="Text 5"/>
          <p:cNvSpPr/>
          <p:nvPr/>
        </p:nvSpPr>
        <p:spPr>
          <a:xfrm>
            <a:off x="731520" y="3063240"/>
            <a:ext cx="3200400" cy="914400"/>
          </a:xfrm>
          <a:prstGeom prst="rect">
            <a:avLst/>
          </a:prstGeom>
          <a:noFill/>
          <a:ln/>
        </p:spPr>
        <p:txBody>
          <a:bodyPr wrap="square" lIns="0" tIns="0" rIns="0" bIns="0" rtlCol="0" anchor="ctr"/>
          <a:lstStyle/>
          <a:p>
            <a:pPr marL="0" indent="0">
              <a:lnSpc>
                <a:spcPct val="115000"/>
              </a:lnSpc>
              <a:buNone/>
            </a:pPr>
            <a:r>
              <a:rPr lang="en-US" sz="1400" dirty="0">
                <a:solidFill>
                  <a:srgbClr val="FFFFFF"/>
                </a:solidFill>
                <a:latin typeface="Calibri" pitchFamily="34" charset="0"/>
                <a:ea typeface="Calibri" pitchFamily="34" charset="-122"/>
                <a:cs typeface="Calibri" pitchFamily="34" charset="-120"/>
              </a:rPr>
              <a:t>van het gas in een woning gaat naar ruimteverwarming</a:t>
            </a:r>
            <a:endParaRPr lang="en-US" sz="1400" dirty="0"/>
          </a:p>
        </p:txBody>
      </p:sp>
      <p:sp>
        <p:nvSpPr>
          <p:cNvPr id="10" name="Text 6"/>
          <p:cNvSpPr/>
          <p:nvPr/>
        </p:nvSpPr>
        <p:spPr>
          <a:xfrm>
            <a:off x="731520" y="4114800"/>
            <a:ext cx="3246120" cy="640080"/>
          </a:xfrm>
          <a:prstGeom prst="rect">
            <a:avLst/>
          </a:prstGeom>
          <a:noFill/>
          <a:ln/>
        </p:spPr>
        <p:txBody>
          <a:bodyPr wrap="square" lIns="0" tIns="0" rIns="0" bIns="0" rtlCol="0" anchor="t"/>
          <a:lstStyle/>
          <a:p>
            <a:pPr marL="0" indent="0">
              <a:lnSpc>
                <a:spcPct val="115000"/>
              </a:lnSpc>
              <a:buNone/>
            </a:pPr>
            <a:r>
              <a:rPr lang="en-US" sz="1150" dirty="0">
                <a:solidFill>
                  <a:srgbClr val="9FC3C8"/>
                </a:solidFill>
                <a:latin typeface="Calibri" pitchFamily="34" charset="0"/>
                <a:ea typeface="Calibri" pitchFamily="34" charset="-122"/>
                <a:cs typeface="Calibri" pitchFamily="34" charset="-120"/>
              </a:rPr>
              <a:t>20% warm tapwater · 2% koken — CBS, woningsector</a:t>
            </a:r>
            <a:endParaRPr lang="en-US" sz="1150" dirty="0"/>
          </a:p>
        </p:txBody>
      </p:sp>
      <p:sp>
        <p:nvSpPr>
          <p:cNvPr id="11" name="Text 7"/>
          <p:cNvSpPr/>
          <p:nvPr/>
        </p:nvSpPr>
        <p:spPr>
          <a:xfrm>
            <a:off x="731520" y="5029200"/>
            <a:ext cx="3246120" cy="1005840"/>
          </a:xfrm>
          <a:prstGeom prst="rect">
            <a:avLst/>
          </a:prstGeom>
          <a:noFill/>
          <a:ln/>
        </p:spPr>
        <p:txBody>
          <a:bodyPr wrap="square" lIns="0" tIns="0" rIns="0" bIns="0" rtlCol="0" anchor="t"/>
          <a:lstStyle/>
          <a:p>
            <a:pPr marL="0" indent="0">
              <a:lnSpc>
                <a:spcPct val="118000"/>
              </a:lnSpc>
              <a:buNone/>
            </a:pPr>
            <a:r>
              <a:rPr lang="en-US" sz="1200" i="1" dirty="0">
                <a:solidFill>
                  <a:srgbClr val="CFE3E6"/>
                </a:solidFill>
                <a:latin typeface="Calibri" pitchFamily="34" charset="0"/>
                <a:ea typeface="Calibri" pitchFamily="34" charset="-122"/>
                <a:cs typeface="Calibri" pitchFamily="34" charset="-120"/>
              </a:rPr>
              <a:t>Ruimteverwarming is veruit de grootste knop. Halveren zonder die knop aan te raken kán niet.</a:t>
            </a:r>
            <a:endParaRPr lang="en-US" sz="1200" dirty="0"/>
          </a:p>
        </p:txBody>
      </p:sp>
      <p:sp>
        <p:nvSpPr>
          <p:cNvPr id="12" name="Shape 8"/>
          <p:cNvSpPr/>
          <p:nvPr/>
        </p:nvSpPr>
        <p:spPr>
          <a:xfrm>
            <a:off x="4297680" y="1691640"/>
            <a:ext cx="7360920" cy="2130552"/>
          </a:xfrm>
          <a:prstGeom prst="roundRect">
            <a:avLst>
              <a:gd name="adj" fmla="val 4292"/>
            </a:avLst>
          </a:prstGeom>
          <a:solidFill>
            <a:srgbClr val="EEF5F6"/>
          </a:solidFill>
          <a:ln/>
          <a:effectLst>
            <a:outerShdw blurRad="88900" dist="38100" dir="5400000" algn="bl" rotWithShape="0">
              <a:srgbClr val="000000">
                <a:alpha val="13000"/>
              </a:srgbClr>
            </a:outerShdw>
          </a:effectLst>
        </p:spPr>
      </p:sp>
      <p:sp>
        <p:nvSpPr>
          <p:cNvPr id="13" name="Text 9"/>
          <p:cNvSpPr/>
          <p:nvPr/>
        </p:nvSpPr>
        <p:spPr>
          <a:xfrm>
            <a:off x="4572000" y="1874520"/>
            <a:ext cx="6858000" cy="365760"/>
          </a:xfrm>
          <a:prstGeom prst="rect">
            <a:avLst/>
          </a:prstGeom>
          <a:noFill/>
          <a:ln/>
        </p:spPr>
        <p:txBody>
          <a:bodyPr wrap="square" lIns="0" tIns="0" rIns="0" bIns="0" rtlCol="0" anchor="ctr"/>
          <a:lstStyle/>
          <a:p>
            <a:pPr marL="0" indent="0">
              <a:buNone/>
            </a:pPr>
            <a:r>
              <a:rPr lang="en-US" sz="1550" b="1" dirty="0">
                <a:solidFill>
                  <a:srgbClr val="0E7C86"/>
                </a:solidFill>
                <a:latin typeface="Cambria" pitchFamily="34" charset="0"/>
                <a:ea typeface="Cambria" pitchFamily="34" charset="-122"/>
                <a:cs typeface="Cambria" pitchFamily="34" charset="-120"/>
              </a:rPr>
              <a:t>Vrijwel alle VvE-woningen verwarmen met gas</a:t>
            </a:r>
            <a:endParaRPr lang="en-US" sz="1550" dirty="0"/>
          </a:p>
        </p:txBody>
      </p:sp>
      <p:sp>
        <p:nvSpPr>
          <p:cNvPr id="14" name="Text 10"/>
          <p:cNvSpPr/>
          <p:nvPr/>
        </p:nvSpPr>
        <p:spPr>
          <a:xfrm>
            <a:off x="4572000" y="2267712"/>
            <a:ext cx="6858000" cy="1463040"/>
          </a:xfrm>
          <a:prstGeom prst="rect">
            <a:avLst/>
          </a:prstGeom>
          <a:noFill/>
          <a:ln/>
        </p:spPr>
        <p:txBody>
          <a:bodyPr wrap="square" lIns="0" tIns="0" rIns="0" bIns="0" rtlCol="0" anchor="t"/>
          <a:lstStyle/>
          <a:p>
            <a:pPr marL="342900" indent="-342900">
              <a:lnSpc>
                <a:spcPct val="115000"/>
              </a:lnSpc>
              <a:spcAft>
                <a:spcPts val="600"/>
              </a:spcAft>
              <a:buSzPct val="100000"/>
              <a:buChar char="•"/>
            </a:pPr>
            <a:r>
              <a:rPr lang="en-US" sz="1250" dirty="0">
                <a:solidFill>
                  <a:srgbClr val="1B2E34"/>
                </a:solidFill>
                <a:latin typeface="Calibri" pitchFamily="34" charset="0"/>
                <a:ea typeface="Calibri" pitchFamily="34" charset="-122"/>
                <a:cs typeface="Calibri" pitchFamily="34" charset="-120"/>
              </a:rPr>
              <a:t>In Amsterdam is 91% van de VvE's volledig gasafhankelijk via individuele cv of blokverwarming.</a:t>
            </a:r>
            <a:endParaRPr lang="en-US" sz="1250" dirty="0"/>
          </a:p>
          <a:p>
            <a:pPr marL="342900" indent="-342900">
              <a:lnSpc>
                <a:spcPct val="115000"/>
              </a:lnSpc>
              <a:buSzPct val="100000"/>
              <a:buChar char="•"/>
            </a:pPr>
            <a:r>
              <a:rPr lang="en-US" sz="1250" dirty="0">
                <a:solidFill>
                  <a:srgbClr val="1B2E34"/>
                </a:solidFill>
                <a:latin typeface="Calibri" pitchFamily="34" charset="0"/>
                <a:ea typeface="Calibri" pitchFamily="34" charset="-122"/>
                <a:cs typeface="Calibri" pitchFamily="34" charset="-120"/>
              </a:rPr>
              <a:t>En 'van het gas af' via stadswarmte misleidt: het Amsterdamse warmtenet draait nog voor ~80% op een gasgestookte centrale.</a:t>
            </a:r>
            <a:endParaRPr lang="en-US" sz="1250" dirty="0"/>
          </a:p>
        </p:txBody>
      </p:sp>
      <p:sp>
        <p:nvSpPr>
          <p:cNvPr id="15" name="Shape 11"/>
          <p:cNvSpPr/>
          <p:nvPr/>
        </p:nvSpPr>
        <p:spPr>
          <a:xfrm>
            <a:off x="4297680" y="4023360"/>
            <a:ext cx="7360920" cy="2148840"/>
          </a:xfrm>
          <a:prstGeom prst="roundRect">
            <a:avLst>
              <a:gd name="adj" fmla="val 4255"/>
            </a:avLst>
          </a:prstGeom>
          <a:solidFill>
            <a:srgbClr val="FBF1E1"/>
          </a:solidFill>
          <a:ln/>
          <a:effectLst>
            <a:outerShdw blurRad="88900" dist="38100" dir="5400000" algn="bl" rotWithShape="0">
              <a:srgbClr val="000000">
                <a:alpha val="13000"/>
              </a:srgbClr>
            </a:outerShdw>
          </a:effectLst>
        </p:spPr>
      </p:sp>
      <p:sp>
        <p:nvSpPr>
          <p:cNvPr id="16" name="Shape 12"/>
          <p:cNvSpPr/>
          <p:nvPr/>
        </p:nvSpPr>
        <p:spPr>
          <a:xfrm>
            <a:off x="4572000" y="4297680"/>
            <a:ext cx="640080" cy="640080"/>
          </a:xfrm>
          <a:prstGeom prst="ellipse">
            <a:avLst/>
          </a:prstGeom>
          <a:solidFill>
            <a:srgbClr val="FFFFFF"/>
          </a:solidFill>
          <a:ln/>
        </p:spPr>
      </p:sp>
      <p:pic>
        <p:nvPicPr>
          <p:cNvPr id="17" name="Image 2" descr="preencoded.png"/>
          <p:cNvPicPr>
            <a:picLocks noChangeAspect="1"/>
          </p:cNvPicPr>
          <p:nvPr/>
        </p:nvPicPr>
        <p:blipFill>
          <a:blip r:embed="rId5"/>
          <a:stretch>
            <a:fillRect/>
          </a:stretch>
        </p:blipFill>
        <p:spPr>
          <a:xfrm>
            <a:off x="4727448" y="4453128"/>
            <a:ext cx="329184" cy="329184"/>
          </a:xfrm>
          <a:prstGeom prst="rect">
            <a:avLst/>
          </a:prstGeom>
        </p:spPr>
      </p:pic>
      <p:sp>
        <p:nvSpPr>
          <p:cNvPr id="18" name="Text 13"/>
          <p:cNvSpPr/>
          <p:nvPr/>
        </p:nvSpPr>
        <p:spPr>
          <a:xfrm>
            <a:off x="5349240" y="4297680"/>
            <a:ext cx="6035040" cy="640080"/>
          </a:xfrm>
          <a:prstGeom prst="rect">
            <a:avLst/>
          </a:prstGeom>
          <a:noFill/>
          <a:ln/>
        </p:spPr>
        <p:txBody>
          <a:bodyPr wrap="square" lIns="0" tIns="0" rIns="0" bIns="0" rtlCol="0" anchor="ctr"/>
          <a:lstStyle/>
          <a:p>
            <a:pPr marL="0" indent="0">
              <a:buNone/>
            </a:pPr>
            <a:r>
              <a:rPr lang="en-US" sz="1550" b="1" dirty="0">
                <a:solidFill>
                  <a:srgbClr val="E0922F"/>
                </a:solidFill>
                <a:latin typeface="Cambria" pitchFamily="34" charset="0"/>
                <a:ea typeface="Cambria" pitchFamily="34" charset="-122"/>
                <a:cs typeface="Cambria" pitchFamily="34" charset="-120"/>
              </a:rPr>
              <a:t>Wil je door de helft? Dan moet je aan de schil</a:t>
            </a:r>
            <a:endParaRPr lang="en-US" sz="1550" dirty="0"/>
          </a:p>
        </p:txBody>
      </p:sp>
      <p:sp>
        <p:nvSpPr>
          <p:cNvPr id="19" name="Text 14"/>
          <p:cNvSpPr/>
          <p:nvPr/>
        </p:nvSpPr>
        <p:spPr>
          <a:xfrm>
            <a:off x="4572000" y="4983480"/>
            <a:ext cx="6858000" cy="1143000"/>
          </a:xfrm>
          <a:prstGeom prst="rect">
            <a:avLst/>
          </a:prstGeom>
          <a:noFill/>
          <a:ln/>
        </p:spPr>
        <p:txBody>
          <a:bodyPr wrap="square" lIns="0" tIns="0" rIns="0" bIns="0" rtlCol="0" anchor="t"/>
          <a:lstStyle/>
          <a:p>
            <a:pPr marL="342900" indent="-342900">
              <a:lnSpc>
                <a:spcPct val="115000"/>
              </a:lnSpc>
              <a:spcAft>
                <a:spcPts val="600"/>
              </a:spcAft>
              <a:buSzPct val="100000"/>
              <a:buChar char="•"/>
            </a:pPr>
            <a:r>
              <a:rPr lang="en-US" sz="1250" dirty="0">
                <a:solidFill>
                  <a:srgbClr val="1B2E34"/>
                </a:solidFill>
                <a:latin typeface="Calibri" pitchFamily="34" charset="0"/>
                <a:ea typeface="Calibri" pitchFamily="34" charset="-122"/>
                <a:cs typeface="Calibri" pitchFamily="34" charset="-120"/>
              </a:rPr>
              <a:t>De grootste knoppen: dak-, gevel- en vloerisolatie en beter glas — én balansventilatie mét warmteterugwinning (WTW), zodat je de warmte niet wegventileert.</a:t>
            </a:r>
            <a:endParaRPr lang="en-US" sz="1250" dirty="0"/>
          </a:p>
          <a:p>
            <a:pPr marL="342900" indent="-342900">
              <a:lnSpc>
                <a:spcPct val="115000"/>
              </a:lnSpc>
              <a:buSzPct val="100000"/>
              <a:buChar char="•"/>
            </a:pPr>
            <a:r>
              <a:rPr lang="en-US" sz="1250" dirty="0">
                <a:solidFill>
                  <a:srgbClr val="1B2E34"/>
                </a:solidFill>
                <a:latin typeface="Calibri" pitchFamily="34" charset="0"/>
                <a:ea typeface="Calibri" pitchFamily="34" charset="-122"/>
                <a:cs typeface="Calibri" pitchFamily="34" charset="-120"/>
              </a:rPr>
              <a:t>Pas als de schil klopt, lonen een (hybride) warmtepomp of warmtenet écht — anders stook je de straat warm.</a:t>
            </a:r>
            <a:endParaRPr lang="en-US" sz="1250" dirty="0"/>
          </a:p>
        </p:txBody>
      </p:sp>
      <p:sp>
        <p:nvSpPr>
          <p:cNvPr id="20" name="Text 15"/>
          <p:cNvSpPr/>
          <p:nvPr/>
        </p:nvSpPr>
        <p:spPr>
          <a:xfrm>
            <a:off x="502920" y="6473952"/>
            <a:ext cx="7315200" cy="274320"/>
          </a:xfrm>
          <a:prstGeom prst="rect">
            <a:avLst/>
          </a:prstGeom>
          <a:noFill/>
          <a:ln/>
        </p:spPr>
        <p:txBody>
          <a:bodyPr wrap="square" lIns="0" tIns="0" rIns="0" bIns="0" rtlCol="0" anchor="ctr"/>
          <a:lstStyle/>
          <a:p>
            <a:pPr marL="0" indent="0" algn="l">
              <a:buNone/>
            </a:pPr>
            <a:r>
              <a:rPr lang="en-US" sz="900" dirty="0">
                <a:solidFill>
                  <a:srgbClr val="5E7178"/>
                </a:solidFill>
                <a:latin typeface="Calibri" pitchFamily="34" charset="0"/>
                <a:ea typeface="Calibri" pitchFamily="34" charset="-122"/>
                <a:cs typeface="Calibri" pitchFamily="34" charset="-120"/>
              </a:rPr>
              <a:t>VvENET  ·  werksessie 'Door de helft'  ·  29 juni 2026</a:t>
            </a:r>
            <a:endParaRPr lang="en-US" sz="900" dirty="0"/>
          </a:p>
        </p:txBody>
      </p:sp>
      <p:sp>
        <p:nvSpPr>
          <p:cNvPr id="21" name="Text 16"/>
          <p:cNvSpPr/>
          <p:nvPr/>
        </p:nvSpPr>
        <p:spPr>
          <a:xfrm>
            <a:off x="11247120" y="6473952"/>
            <a:ext cx="411480" cy="274320"/>
          </a:xfrm>
          <a:prstGeom prst="rect">
            <a:avLst/>
          </a:prstGeom>
          <a:noFill/>
          <a:ln/>
        </p:spPr>
        <p:txBody>
          <a:bodyPr wrap="square" lIns="0" tIns="0" rIns="0" bIns="0" rtlCol="0" anchor="ctr"/>
          <a:lstStyle/>
          <a:p>
            <a:pPr marL="0" indent="0" algn="r">
              <a:buNone/>
            </a:pPr>
            <a:r>
              <a:rPr lang="en-US" sz="900" dirty="0">
                <a:solidFill>
                  <a:srgbClr val="5E7178"/>
                </a:solidFill>
                <a:latin typeface="Calibri" pitchFamily="34" charset="0"/>
                <a:ea typeface="Calibri" pitchFamily="34" charset="-122"/>
                <a:cs typeface="Calibri" pitchFamily="34" charset="-120"/>
              </a:rPr>
              <a:t>4</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502920" y="457200"/>
            <a:ext cx="566928" cy="566928"/>
          </a:xfrm>
          <a:prstGeom prst="ellipse">
            <a:avLst/>
          </a:prstGeom>
          <a:solidFill>
            <a:srgbClr val="EEF5F6"/>
          </a:solidFill>
          <a:ln/>
        </p:spPr>
      </p:sp>
      <p:pic>
        <p:nvPicPr>
          <p:cNvPr id="3" name="Image 0" descr="preencoded.png"/>
          <p:cNvPicPr>
            <a:picLocks noChangeAspect="1"/>
          </p:cNvPicPr>
          <p:nvPr/>
        </p:nvPicPr>
        <p:blipFill>
          <a:blip r:embed="rId3"/>
          <a:stretch>
            <a:fillRect/>
          </a:stretch>
        </p:blipFill>
        <p:spPr>
          <a:xfrm>
            <a:off x="640080" y="594360"/>
            <a:ext cx="292608" cy="292608"/>
          </a:xfrm>
          <a:prstGeom prst="rect">
            <a:avLst/>
          </a:prstGeom>
        </p:spPr>
      </p:pic>
      <p:sp>
        <p:nvSpPr>
          <p:cNvPr id="4" name="Text 1"/>
          <p:cNvSpPr/>
          <p:nvPr/>
        </p:nvSpPr>
        <p:spPr>
          <a:xfrm>
            <a:off x="1207008" y="457200"/>
            <a:ext cx="8503920" cy="274320"/>
          </a:xfrm>
          <a:prstGeom prst="rect">
            <a:avLst/>
          </a:prstGeom>
          <a:noFill/>
          <a:ln/>
        </p:spPr>
        <p:txBody>
          <a:bodyPr wrap="square" lIns="0" tIns="0" rIns="0" bIns="0" rtlCol="0" anchor="ctr"/>
          <a:lstStyle/>
          <a:p>
            <a:pPr marL="0" indent="0">
              <a:buNone/>
            </a:pPr>
            <a:r>
              <a:rPr lang="en-US" sz="1100" b="1" kern="0" spc="200" dirty="0">
                <a:solidFill>
                  <a:srgbClr val="0E7C86"/>
                </a:solidFill>
                <a:latin typeface="Calibri" pitchFamily="34" charset="0"/>
                <a:ea typeface="Calibri" pitchFamily="34" charset="-122"/>
                <a:cs typeface="Calibri" pitchFamily="34" charset="-120"/>
              </a:rPr>
              <a:t>1 · DE SCHAAL</a:t>
            </a:r>
            <a:endParaRPr lang="en-US" sz="1100" dirty="0"/>
          </a:p>
        </p:txBody>
      </p:sp>
      <p:sp>
        <p:nvSpPr>
          <p:cNvPr id="5" name="Text 2"/>
          <p:cNvSpPr/>
          <p:nvPr/>
        </p:nvSpPr>
        <p:spPr>
          <a:xfrm>
            <a:off x="1188720" y="713232"/>
            <a:ext cx="8732520" cy="640080"/>
          </a:xfrm>
          <a:prstGeom prst="rect">
            <a:avLst/>
          </a:prstGeom>
          <a:noFill/>
          <a:ln/>
        </p:spPr>
        <p:txBody>
          <a:bodyPr wrap="square" lIns="0" tIns="0" rIns="0" bIns="0" rtlCol="0" anchor="ctr"/>
          <a:lstStyle/>
          <a:p>
            <a:pPr marL="0" indent="0">
              <a:buNone/>
            </a:pPr>
            <a:r>
              <a:rPr lang="en-US" sz="2300" b="1" dirty="0">
                <a:solidFill>
                  <a:srgbClr val="1B2E34"/>
                </a:solidFill>
                <a:latin typeface="Cambria" pitchFamily="34" charset="0"/>
                <a:ea typeface="Cambria" pitchFamily="34" charset="-122"/>
                <a:cs typeface="Cambria" pitchFamily="34" charset="-120"/>
              </a:rPr>
              <a:t>En een groot deel daarvan zit in een VvE</a:t>
            </a:r>
            <a:endParaRPr lang="en-US" sz="2300" dirty="0"/>
          </a:p>
        </p:txBody>
      </p:sp>
      <p:pic>
        <p:nvPicPr>
          <p:cNvPr id="6" name="Image 1" descr="preencoded.png"/>
          <p:cNvPicPr>
            <a:picLocks noChangeAspect="1"/>
          </p:cNvPicPr>
          <p:nvPr/>
        </p:nvPicPr>
        <p:blipFill>
          <a:blip r:embed="rId4"/>
          <a:stretch>
            <a:fillRect/>
          </a:stretch>
        </p:blipFill>
        <p:spPr>
          <a:xfrm>
            <a:off x="10076688" y="402336"/>
            <a:ext cx="1554480" cy="662044"/>
          </a:xfrm>
          <a:prstGeom prst="rect">
            <a:avLst/>
          </a:prstGeom>
        </p:spPr>
      </p:pic>
      <p:sp>
        <p:nvSpPr>
          <p:cNvPr id="7" name="Text 3"/>
          <p:cNvSpPr/>
          <p:nvPr/>
        </p:nvSpPr>
        <p:spPr>
          <a:xfrm>
            <a:off x="502920" y="1554480"/>
            <a:ext cx="7315200" cy="320040"/>
          </a:xfrm>
          <a:prstGeom prst="rect">
            <a:avLst/>
          </a:prstGeom>
          <a:noFill/>
          <a:ln/>
        </p:spPr>
        <p:txBody>
          <a:bodyPr wrap="square" lIns="0" tIns="0" rIns="0" bIns="0" rtlCol="0" anchor="ctr"/>
          <a:lstStyle/>
          <a:p>
            <a:pPr marL="0" indent="0">
              <a:buNone/>
            </a:pPr>
            <a:r>
              <a:rPr lang="en-US" sz="1250" b="1" dirty="0">
                <a:solidFill>
                  <a:srgbClr val="5E7178"/>
                </a:solidFill>
                <a:latin typeface="Calibri" pitchFamily="34" charset="0"/>
                <a:ea typeface="Calibri" pitchFamily="34" charset="-122"/>
                <a:cs typeface="Calibri" pitchFamily="34" charset="-120"/>
              </a:rPr>
              <a:t>Aandeel van de woningvoorraad dat tot een VvE behoort (CBS, 1-1-2024)</a:t>
            </a:r>
            <a:endParaRPr lang="en-US" sz="1250" dirty="0"/>
          </a:p>
        </p:txBody>
      </p:sp>
      <p:sp>
        <p:nvSpPr>
          <p:cNvPr id="8" name="Text 4"/>
          <p:cNvSpPr/>
          <p:nvPr/>
        </p:nvSpPr>
        <p:spPr>
          <a:xfrm>
            <a:off x="502920" y="1947672"/>
            <a:ext cx="1691640" cy="338328"/>
          </a:xfrm>
          <a:prstGeom prst="rect">
            <a:avLst/>
          </a:prstGeom>
          <a:noFill/>
          <a:ln/>
        </p:spPr>
        <p:txBody>
          <a:bodyPr wrap="square" lIns="0" tIns="0" rIns="0" bIns="0" rtlCol="0" anchor="ctr"/>
          <a:lstStyle/>
          <a:p>
            <a:pPr marL="0" indent="0" algn="r">
              <a:buNone/>
            </a:pPr>
            <a:r>
              <a:rPr lang="en-US" sz="1050" dirty="0">
                <a:solidFill>
                  <a:srgbClr val="1B2E34"/>
                </a:solidFill>
                <a:latin typeface="Calibri" pitchFamily="34" charset="0"/>
                <a:ea typeface="Calibri" pitchFamily="34" charset="-122"/>
                <a:cs typeface="Calibri" pitchFamily="34" charset="-120"/>
              </a:rPr>
              <a:t>Amsterdam</a:t>
            </a:r>
            <a:endParaRPr lang="en-US" sz="1050" dirty="0"/>
          </a:p>
        </p:txBody>
      </p:sp>
      <p:sp>
        <p:nvSpPr>
          <p:cNvPr id="9" name="Shape 5"/>
          <p:cNvSpPr/>
          <p:nvPr/>
        </p:nvSpPr>
        <p:spPr>
          <a:xfrm>
            <a:off x="2331720" y="1965960"/>
            <a:ext cx="5669280" cy="301752"/>
          </a:xfrm>
          <a:prstGeom prst="rect">
            <a:avLst/>
          </a:prstGeom>
          <a:solidFill>
            <a:srgbClr val="EEF2F3"/>
          </a:solidFill>
          <a:ln/>
        </p:spPr>
      </p:sp>
      <p:sp>
        <p:nvSpPr>
          <p:cNvPr id="10" name="Shape 6"/>
          <p:cNvSpPr/>
          <p:nvPr/>
        </p:nvSpPr>
        <p:spPr>
          <a:xfrm>
            <a:off x="2331720" y="1965960"/>
            <a:ext cx="5473788" cy="301752"/>
          </a:xfrm>
          <a:prstGeom prst="rect">
            <a:avLst/>
          </a:prstGeom>
          <a:solidFill>
            <a:srgbClr val="0E7C86"/>
          </a:solidFill>
          <a:ln/>
        </p:spPr>
      </p:sp>
      <p:sp>
        <p:nvSpPr>
          <p:cNvPr id="11" name="Text 7"/>
          <p:cNvSpPr/>
          <p:nvPr/>
        </p:nvSpPr>
        <p:spPr>
          <a:xfrm>
            <a:off x="7860372" y="1947672"/>
            <a:ext cx="640080" cy="338328"/>
          </a:xfrm>
          <a:prstGeom prst="rect">
            <a:avLst/>
          </a:prstGeom>
          <a:noFill/>
          <a:ln/>
        </p:spPr>
        <p:txBody>
          <a:bodyPr wrap="square" lIns="0" tIns="0" rIns="0" bIns="0" rtlCol="0" anchor="ctr"/>
          <a:lstStyle/>
          <a:p>
            <a:pPr marL="0" indent="0">
              <a:buNone/>
            </a:pPr>
            <a:r>
              <a:rPr lang="en-US" sz="1050" b="1" dirty="0">
                <a:solidFill>
                  <a:srgbClr val="0E7C86"/>
                </a:solidFill>
                <a:latin typeface="Calibri" pitchFamily="34" charset="0"/>
                <a:ea typeface="Calibri" pitchFamily="34" charset="-122"/>
                <a:cs typeface="Calibri" pitchFamily="34" charset="-120"/>
              </a:rPr>
              <a:t>56%</a:t>
            </a:r>
            <a:endParaRPr lang="en-US" sz="1050" dirty="0"/>
          </a:p>
        </p:txBody>
      </p:sp>
      <p:sp>
        <p:nvSpPr>
          <p:cNvPr id="12" name="Text 8"/>
          <p:cNvSpPr/>
          <p:nvPr/>
        </p:nvSpPr>
        <p:spPr>
          <a:xfrm>
            <a:off x="502920" y="2354580"/>
            <a:ext cx="1691640" cy="338328"/>
          </a:xfrm>
          <a:prstGeom prst="rect">
            <a:avLst/>
          </a:prstGeom>
          <a:noFill/>
          <a:ln/>
        </p:spPr>
        <p:txBody>
          <a:bodyPr wrap="square" lIns="0" tIns="0" rIns="0" bIns="0" rtlCol="0" anchor="ctr"/>
          <a:lstStyle/>
          <a:p>
            <a:pPr marL="0" indent="0" algn="r">
              <a:buNone/>
            </a:pPr>
            <a:r>
              <a:rPr lang="en-US" sz="1050" dirty="0">
                <a:solidFill>
                  <a:srgbClr val="1B2E34"/>
                </a:solidFill>
                <a:latin typeface="Calibri" pitchFamily="34" charset="0"/>
                <a:ea typeface="Calibri" pitchFamily="34" charset="-122"/>
                <a:cs typeface="Calibri" pitchFamily="34" charset="-120"/>
              </a:rPr>
              <a:t>Diemen</a:t>
            </a:r>
            <a:endParaRPr lang="en-US" sz="1050" dirty="0"/>
          </a:p>
        </p:txBody>
      </p:sp>
      <p:sp>
        <p:nvSpPr>
          <p:cNvPr id="13" name="Shape 9"/>
          <p:cNvSpPr/>
          <p:nvPr/>
        </p:nvSpPr>
        <p:spPr>
          <a:xfrm>
            <a:off x="2331720" y="2372868"/>
            <a:ext cx="5669280" cy="301752"/>
          </a:xfrm>
          <a:prstGeom prst="rect">
            <a:avLst/>
          </a:prstGeom>
          <a:solidFill>
            <a:srgbClr val="EEF2F3"/>
          </a:solidFill>
          <a:ln/>
        </p:spPr>
      </p:sp>
      <p:sp>
        <p:nvSpPr>
          <p:cNvPr id="14" name="Shape 10"/>
          <p:cNvSpPr/>
          <p:nvPr/>
        </p:nvSpPr>
        <p:spPr>
          <a:xfrm>
            <a:off x="2331720" y="2372868"/>
            <a:ext cx="4203087" cy="301752"/>
          </a:xfrm>
          <a:prstGeom prst="rect">
            <a:avLst/>
          </a:prstGeom>
          <a:solidFill>
            <a:srgbClr val="0E7C86"/>
          </a:solidFill>
          <a:ln/>
        </p:spPr>
      </p:sp>
      <p:sp>
        <p:nvSpPr>
          <p:cNvPr id="15" name="Text 11"/>
          <p:cNvSpPr/>
          <p:nvPr/>
        </p:nvSpPr>
        <p:spPr>
          <a:xfrm>
            <a:off x="6589671" y="2354580"/>
            <a:ext cx="640080" cy="338328"/>
          </a:xfrm>
          <a:prstGeom prst="rect">
            <a:avLst/>
          </a:prstGeom>
          <a:noFill/>
          <a:ln/>
        </p:spPr>
        <p:txBody>
          <a:bodyPr wrap="square" lIns="0" tIns="0" rIns="0" bIns="0" rtlCol="0" anchor="ctr"/>
          <a:lstStyle/>
          <a:p>
            <a:pPr marL="0" indent="0">
              <a:buNone/>
            </a:pPr>
            <a:r>
              <a:rPr lang="en-US" sz="1050" b="1" dirty="0">
                <a:solidFill>
                  <a:srgbClr val="0E7C86"/>
                </a:solidFill>
                <a:latin typeface="Calibri" pitchFamily="34" charset="0"/>
                <a:ea typeface="Calibri" pitchFamily="34" charset="-122"/>
                <a:cs typeface="Calibri" pitchFamily="34" charset="-120"/>
              </a:rPr>
              <a:t>43%</a:t>
            </a:r>
            <a:endParaRPr lang="en-US" sz="1050" dirty="0"/>
          </a:p>
        </p:txBody>
      </p:sp>
      <p:sp>
        <p:nvSpPr>
          <p:cNvPr id="16" name="Text 12"/>
          <p:cNvSpPr/>
          <p:nvPr/>
        </p:nvSpPr>
        <p:spPr>
          <a:xfrm>
            <a:off x="502920" y="2761488"/>
            <a:ext cx="1691640" cy="338328"/>
          </a:xfrm>
          <a:prstGeom prst="rect">
            <a:avLst/>
          </a:prstGeom>
          <a:noFill/>
          <a:ln/>
        </p:spPr>
        <p:txBody>
          <a:bodyPr wrap="square" lIns="0" tIns="0" rIns="0" bIns="0" rtlCol="0" anchor="ctr"/>
          <a:lstStyle/>
          <a:p>
            <a:pPr marL="0" indent="0" algn="r">
              <a:buNone/>
            </a:pPr>
            <a:r>
              <a:rPr lang="en-US" sz="1050" dirty="0">
                <a:solidFill>
                  <a:srgbClr val="1B2E34"/>
                </a:solidFill>
                <a:latin typeface="Calibri" pitchFamily="34" charset="0"/>
                <a:ea typeface="Calibri" pitchFamily="34" charset="-122"/>
                <a:cs typeface="Calibri" pitchFamily="34" charset="-120"/>
              </a:rPr>
              <a:t>Haarlem</a:t>
            </a:r>
            <a:endParaRPr lang="en-US" sz="1050" dirty="0"/>
          </a:p>
        </p:txBody>
      </p:sp>
      <p:sp>
        <p:nvSpPr>
          <p:cNvPr id="17" name="Shape 13"/>
          <p:cNvSpPr/>
          <p:nvPr/>
        </p:nvSpPr>
        <p:spPr>
          <a:xfrm>
            <a:off x="2331720" y="2779776"/>
            <a:ext cx="5669280" cy="301752"/>
          </a:xfrm>
          <a:prstGeom prst="rect">
            <a:avLst/>
          </a:prstGeom>
          <a:solidFill>
            <a:srgbClr val="EEF2F3"/>
          </a:solidFill>
          <a:ln/>
        </p:spPr>
      </p:sp>
      <p:sp>
        <p:nvSpPr>
          <p:cNvPr id="18" name="Shape 14"/>
          <p:cNvSpPr/>
          <p:nvPr/>
        </p:nvSpPr>
        <p:spPr>
          <a:xfrm>
            <a:off x="2331720" y="2779776"/>
            <a:ext cx="3030132" cy="301752"/>
          </a:xfrm>
          <a:prstGeom prst="rect">
            <a:avLst/>
          </a:prstGeom>
          <a:solidFill>
            <a:srgbClr val="0E7C86"/>
          </a:solidFill>
          <a:ln/>
        </p:spPr>
      </p:sp>
      <p:sp>
        <p:nvSpPr>
          <p:cNvPr id="19" name="Text 15"/>
          <p:cNvSpPr/>
          <p:nvPr/>
        </p:nvSpPr>
        <p:spPr>
          <a:xfrm>
            <a:off x="5416716" y="2761488"/>
            <a:ext cx="640080" cy="338328"/>
          </a:xfrm>
          <a:prstGeom prst="rect">
            <a:avLst/>
          </a:prstGeom>
          <a:noFill/>
          <a:ln/>
        </p:spPr>
        <p:txBody>
          <a:bodyPr wrap="square" lIns="0" tIns="0" rIns="0" bIns="0" rtlCol="0" anchor="ctr"/>
          <a:lstStyle/>
          <a:p>
            <a:pPr marL="0" indent="0">
              <a:buNone/>
            </a:pPr>
            <a:r>
              <a:rPr lang="en-US" sz="1050" b="1" dirty="0">
                <a:solidFill>
                  <a:srgbClr val="0E7C86"/>
                </a:solidFill>
                <a:latin typeface="Calibri" pitchFamily="34" charset="0"/>
                <a:ea typeface="Calibri" pitchFamily="34" charset="-122"/>
                <a:cs typeface="Calibri" pitchFamily="34" charset="-120"/>
              </a:rPr>
              <a:t>31%</a:t>
            </a:r>
            <a:endParaRPr lang="en-US" sz="1050" dirty="0"/>
          </a:p>
        </p:txBody>
      </p:sp>
      <p:sp>
        <p:nvSpPr>
          <p:cNvPr id="20" name="Text 16"/>
          <p:cNvSpPr/>
          <p:nvPr/>
        </p:nvSpPr>
        <p:spPr>
          <a:xfrm>
            <a:off x="502920" y="3168396"/>
            <a:ext cx="1691640" cy="338328"/>
          </a:xfrm>
          <a:prstGeom prst="rect">
            <a:avLst/>
          </a:prstGeom>
          <a:noFill/>
          <a:ln/>
        </p:spPr>
        <p:txBody>
          <a:bodyPr wrap="square" lIns="0" tIns="0" rIns="0" bIns="0" rtlCol="0" anchor="ctr"/>
          <a:lstStyle/>
          <a:p>
            <a:pPr marL="0" indent="0" algn="r">
              <a:buNone/>
            </a:pPr>
            <a:r>
              <a:rPr lang="en-US" sz="1050" dirty="0">
                <a:solidFill>
                  <a:srgbClr val="1B2E34"/>
                </a:solidFill>
                <a:latin typeface="Calibri" pitchFamily="34" charset="0"/>
                <a:ea typeface="Calibri" pitchFamily="34" charset="-122"/>
                <a:cs typeface="Calibri" pitchFamily="34" charset="-120"/>
              </a:rPr>
              <a:t>Zandvoort</a:t>
            </a:r>
            <a:endParaRPr lang="en-US" sz="1050" dirty="0"/>
          </a:p>
        </p:txBody>
      </p:sp>
      <p:sp>
        <p:nvSpPr>
          <p:cNvPr id="21" name="Shape 17"/>
          <p:cNvSpPr/>
          <p:nvPr/>
        </p:nvSpPr>
        <p:spPr>
          <a:xfrm>
            <a:off x="2331720" y="3186684"/>
            <a:ext cx="5669280" cy="301752"/>
          </a:xfrm>
          <a:prstGeom prst="rect">
            <a:avLst/>
          </a:prstGeom>
          <a:solidFill>
            <a:srgbClr val="EEF2F3"/>
          </a:solidFill>
          <a:ln/>
        </p:spPr>
      </p:sp>
      <p:sp>
        <p:nvSpPr>
          <p:cNvPr id="22" name="Shape 18"/>
          <p:cNvSpPr/>
          <p:nvPr/>
        </p:nvSpPr>
        <p:spPr>
          <a:xfrm>
            <a:off x="2331720" y="3186684"/>
            <a:ext cx="3030132" cy="301752"/>
          </a:xfrm>
          <a:prstGeom prst="rect">
            <a:avLst/>
          </a:prstGeom>
          <a:solidFill>
            <a:srgbClr val="0E7C86"/>
          </a:solidFill>
          <a:ln/>
        </p:spPr>
      </p:sp>
      <p:sp>
        <p:nvSpPr>
          <p:cNvPr id="23" name="Text 19"/>
          <p:cNvSpPr/>
          <p:nvPr/>
        </p:nvSpPr>
        <p:spPr>
          <a:xfrm>
            <a:off x="5416716" y="3168396"/>
            <a:ext cx="640080" cy="338328"/>
          </a:xfrm>
          <a:prstGeom prst="rect">
            <a:avLst/>
          </a:prstGeom>
          <a:noFill/>
          <a:ln/>
        </p:spPr>
        <p:txBody>
          <a:bodyPr wrap="square" lIns="0" tIns="0" rIns="0" bIns="0" rtlCol="0" anchor="ctr"/>
          <a:lstStyle/>
          <a:p>
            <a:pPr marL="0" indent="0">
              <a:buNone/>
            </a:pPr>
            <a:r>
              <a:rPr lang="en-US" sz="1050" b="1" dirty="0">
                <a:solidFill>
                  <a:srgbClr val="0E7C86"/>
                </a:solidFill>
                <a:latin typeface="Calibri" pitchFamily="34" charset="0"/>
                <a:ea typeface="Calibri" pitchFamily="34" charset="-122"/>
                <a:cs typeface="Calibri" pitchFamily="34" charset="-120"/>
              </a:rPr>
              <a:t>31%</a:t>
            </a:r>
            <a:endParaRPr lang="en-US" sz="1050" dirty="0"/>
          </a:p>
        </p:txBody>
      </p:sp>
      <p:sp>
        <p:nvSpPr>
          <p:cNvPr id="24" name="Text 20"/>
          <p:cNvSpPr/>
          <p:nvPr/>
        </p:nvSpPr>
        <p:spPr>
          <a:xfrm>
            <a:off x="502920" y="3575304"/>
            <a:ext cx="1691640" cy="338328"/>
          </a:xfrm>
          <a:prstGeom prst="rect">
            <a:avLst/>
          </a:prstGeom>
          <a:noFill/>
          <a:ln/>
        </p:spPr>
        <p:txBody>
          <a:bodyPr wrap="square" lIns="0" tIns="0" rIns="0" bIns="0" rtlCol="0" anchor="ctr"/>
          <a:lstStyle/>
          <a:p>
            <a:pPr marL="0" indent="0" algn="r">
              <a:buNone/>
            </a:pPr>
            <a:r>
              <a:rPr lang="en-US" sz="1050" dirty="0">
                <a:solidFill>
                  <a:srgbClr val="1B2E34"/>
                </a:solidFill>
                <a:latin typeface="Calibri" pitchFamily="34" charset="0"/>
                <a:ea typeface="Calibri" pitchFamily="34" charset="-122"/>
                <a:cs typeface="Calibri" pitchFamily="34" charset="-120"/>
              </a:rPr>
              <a:t>Amstelveen</a:t>
            </a:r>
            <a:endParaRPr lang="en-US" sz="1050" dirty="0"/>
          </a:p>
        </p:txBody>
      </p:sp>
      <p:sp>
        <p:nvSpPr>
          <p:cNvPr id="25" name="Shape 21"/>
          <p:cNvSpPr/>
          <p:nvPr/>
        </p:nvSpPr>
        <p:spPr>
          <a:xfrm>
            <a:off x="2331720" y="3593592"/>
            <a:ext cx="5669280" cy="301752"/>
          </a:xfrm>
          <a:prstGeom prst="rect">
            <a:avLst/>
          </a:prstGeom>
          <a:solidFill>
            <a:srgbClr val="EEF2F3"/>
          </a:solidFill>
          <a:ln/>
        </p:spPr>
      </p:sp>
      <p:sp>
        <p:nvSpPr>
          <p:cNvPr id="26" name="Shape 22"/>
          <p:cNvSpPr/>
          <p:nvPr/>
        </p:nvSpPr>
        <p:spPr>
          <a:xfrm>
            <a:off x="2331720" y="3593592"/>
            <a:ext cx="2834640" cy="301752"/>
          </a:xfrm>
          <a:prstGeom prst="rect">
            <a:avLst/>
          </a:prstGeom>
          <a:solidFill>
            <a:srgbClr val="0E7C86"/>
          </a:solidFill>
          <a:ln/>
        </p:spPr>
      </p:sp>
      <p:sp>
        <p:nvSpPr>
          <p:cNvPr id="27" name="Text 23"/>
          <p:cNvSpPr/>
          <p:nvPr/>
        </p:nvSpPr>
        <p:spPr>
          <a:xfrm>
            <a:off x="5221224" y="3575304"/>
            <a:ext cx="640080" cy="338328"/>
          </a:xfrm>
          <a:prstGeom prst="rect">
            <a:avLst/>
          </a:prstGeom>
          <a:noFill/>
          <a:ln/>
        </p:spPr>
        <p:txBody>
          <a:bodyPr wrap="square" lIns="0" tIns="0" rIns="0" bIns="0" rtlCol="0" anchor="ctr"/>
          <a:lstStyle/>
          <a:p>
            <a:pPr marL="0" indent="0">
              <a:buNone/>
            </a:pPr>
            <a:r>
              <a:rPr lang="en-US" sz="1050" b="1" dirty="0">
                <a:solidFill>
                  <a:srgbClr val="0E7C86"/>
                </a:solidFill>
                <a:latin typeface="Calibri" pitchFamily="34" charset="0"/>
                <a:ea typeface="Calibri" pitchFamily="34" charset="-122"/>
                <a:cs typeface="Calibri" pitchFamily="34" charset="-120"/>
              </a:rPr>
              <a:t>29%</a:t>
            </a:r>
            <a:endParaRPr lang="en-US" sz="1050" dirty="0"/>
          </a:p>
        </p:txBody>
      </p:sp>
      <p:sp>
        <p:nvSpPr>
          <p:cNvPr id="28" name="Text 24"/>
          <p:cNvSpPr/>
          <p:nvPr/>
        </p:nvSpPr>
        <p:spPr>
          <a:xfrm>
            <a:off x="502920" y="3982212"/>
            <a:ext cx="1691640" cy="338328"/>
          </a:xfrm>
          <a:prstGeom prst="rect">
            <a:avLst/>
          </a:prstGeom>
          <a:noFill/>
          <a:ln/>
        </p:spPr>
        <p:txBody>
          <a:bodyPr wrap="square" lIns="0" tIns="0" rIns="0" bIns="0" rtlCol="0" anchor="ctr"/>
          <a:lstStyle/>
          <a:p>
            <a:pPr marL="0" indent="0" algn="r">
              <a:buNone/>
            </a:pPr>
            <a:r>
              <a:rPr lang="en-US" sz="1050" dirty="0">
                <a:solidFill>
                  <a:srgbClr val="1B2E34"/>
                </a:solidFill>
                <a:latin typeface="Calibri" pitchFamily="34" charset="0"/>
                <a:ea typeface="Calibri" pitchFamily="34" charset="-122"/>
                <a:cs typeface="Calibri" pitchFamily="34" charset="-120"/>
              </a:rPr>
              <a:t>Hilversum</a:t>
            </a:r>
            <a:endParaRPr lang="en-US" sz="1050" dirty="0"/>
          </a:p>
        </p:txBody>
      </p:sp>
      <p:sp>
        <p:nvSpPr>
          <p:cNvPr id="29" name="Shape 25"/>
          <p:cNvSpPr/>
          <p:nvPr/>
        </p:nvSpPr>
        <p:spPr>
          <a:xfrm>
            <a:off x="2331720" y="4000500"/>
            <a:ext cx="5669280" cy="301752"/>
          </a:xfrm>
          <a:prstGeom prst="rect">
            <a:avLst/>
          </a:prstGeom>
          <a:solidFill>
            <a:srgbClr val="EEF2F3"/>
          </a:solidFill>
          <a:ln/>
        </p:spPr>
      </p:sp>
      <p:sp>
        <p:nvSpPr>
          <p:cNvPr id="30" name="Shape 26"/>
          <p:cNvSpPr/>
          <p:nvPr/>
        </p:nvSpPr>
        <p:spPr>
          <a:xfrm>
            <a:off x="2331720" y="4000500"/>
            <a:ext cx="2639148" cy="301752"/>
          </a:xfrm>
          <a:prstGeom prst="rect">
            <a:avLst/>
          </a:prstGeom>
          <a:solidFill>
            <a:srgbClr val="0E7C86"/>
          </a:solidFill>
          <a:ln/>
        </p:spPr>
      </p:sp>
      <p:sp>
        <p:nvSpPr>
          <p:cNvPr id="31" name="Text 27"/>
          <p:cNvSpPr/>
          <p:nvPr/>
        </p:nvSpPr>
        <p:spPr>
          <a:xfrm>
            <a:off x="5025732" y="3982212"/>
            <a:ext cx="640080" cy="338328"/>
          </a:xfrm>
          <a:prstGeom prst="rect">
            <a:avLst/>
          </a:prstGeom>
          <a:noFill/>
          <a:ln/>
        </p:spPr>
        <p:txBody>
          <a:bodyPr wrap="square" lIns="0" tIns="0" rIns="0" bIns="0" rtlCol="0" anchor="ctr"/>
          <a:lstStyle/>
          <a:p>
            <a:pPr marL="0" indent="0">
              <a:buNone/>
            </a:pPr>
            <a:r>
              <a:rPr lang="en-US" sz="1050" b="1" dirty="0">
                <a:solidFill>
                  <a:srgbClr val="0E7C86"/>
                </a:solidFill>
                <a:latin typeface="Calibri" pitchFamily="34" charset="0"/>
                <a:ea typeface="Calibri" pitchFamily="34" charset="-122"/>
                <a:cs typeface="Calibri" pitchFamily="34" charset="-120"/>
              </a:rPr>
              <a:t>27%</a:t>
            </a:r>
            <a:endParaRPr lang="en-US" sz="1050" dirty="0"/>
          </a:p>
        </p:txBody>
      </p:sp>
      <p:sp>
        <p:nvSpPr>
          <p:cNvPr id="32" name="Text 28"/>
          <p:cNvSpPr/>
          <p:nvPr/>
        </p:nvSpPr>
        <p:spPr>
          <a:xfrm>
            <a:off x="502920" y="4389120"/>
            <a:ext cx="1691640" cy="338328"/>
          </a:xfrm>
          <a:prstGeom prst="rect">
            <a:avLst/>
          </a:prstGeom>
          <a:noFill/>
          <a:ln/>
        </p:spPr>
        <p:txBody>
          <a:bodyPr wrap="square" lIns="0" tIns="0" rIns="0" bIns="0" rtlCol="0" anchor="ctr"/>
          <a:lstStyle/>
          <a:p>
            <a:pPr marL="0" indent="0" algn="r">
              <a:buNone/>
            </a:pPr>
            <a:r>
              <a:rPr lang="en-US" sz="1050" dirty="0">
                <a:solidFill>
                  <a:srgbClr val="1B2E34"/>
                </a:solidFill>
                <a:latin typeface="Calibri" pitchFamily="34" charset="0"/>
                <a:ea typeface="Calibri" pitchFamily="34" charset="-122"/>
                <a:cs typeface="Calibri" pitchFamily="34" charset="-120"/>
              </a:rPr>
              <a:t>Beverwijk</a:t>
            </a:r>
            <a:endParaRPr lang="en-US" sz="1050" dirty="0"/>
          </a:p>
        </p:txBody>
      </p:sp>
      <p:sp>
        <p:nvSpPr>
          <p:cNvPr id="33" name="Shape 29"/>
          <p:cNvSpPr/>
          <p:nvPr/>
        </p:nvSpPr>
        <p:spPr>
          <a:xfrm>
            <a:off x="2331720" y="4407408"/>
            <a:ext cx="5669280" cy="301752"/>
          </a:xfrm>
          <a:prstGeom prst="rect">
            <a:avLst/>
          </a:prstGeom>
          <a:solidFill>
            <a:srgbClr val="EEF2F3"/>
          </a:solidFill>
          <a:ln/>
        </p:spPr>
      </p:sp>
      <p:sp>
        <p:nvSpPr>
          <p:cNvPr id="34" name="Shape 30"/>
          <p:cNvSpPr/>
          <p:nvPr/>
        </p:nvSpPr>
        <p:spPr>
          <a:xfrm>
            <a:off x="2331720" y="4407408"/>
            <a:ext cx="2150417" cy="301752"/>
          </a:xfrm>
          <a:prstGeom prst="rect">
            <a:avLst/>
          </a:prstGeom>
          <a:solidFill>
            <a:srgbClr val="0E7C86"/>
          </a:solidFill>
          <a:ln/>
        </p:spPr>
      </p:sp>
      <p:sp>
        <p:nvSpPr>
          <p:cNvPr id="35" name="Text 31"/>
          <p:cNvSpPr/>
          <p:nvPr/>
        </p:nvSpPr>
        <p:spPr>
          <a:xfrm>
            <a:off x="4537001" y="4389120"/>
            <a:ext cx="640080" cy="338328"/>
          </a:xfrm>
          <a:prstGeom prst="rect">
            <a:avLst/>
          </a:prstGeom>
          <a:noFill/>
          <a:ln/>
        </p:spPr>
        <p:txBody>
          <a:bodyPr wrap="square" lIns="0" tIns="0" rIns="0" bIns="0" rtlCol="0" anchor="ctr"/>
          <a:lstStyle/>
          <a:p>
            <a:pPr marL="0" indent="0">
              <a:buNone/>
            </a:pPr>
            <a:r>
              <a:rPr lang="en-US" sz="1050" b="1" dirty="0">
                <a:solidFill>
                  <a:srgbClr val="0E7C86"/>
                </a:solidFill>
                <a:latin typeface="Calibri" pitchFamily="34" charset="0"/>
                <a:ea typeface="Calibri" pitchFamily="34" charset="-122"/>
                <a:cs typeface="Calibri" pitchFamily="34" charset="-120"/>
              </a:rPr>
              <a:t>22%</a:t>
            </a:r>
            <a:endParaRPr lang="en-US" sz="1050" dirty="0"/>
          </a:p>
        </p:txBody>
      </p:sp>
      <p:sp>
        <p:nvSpPr>
          <p:cNvPr id="36" name="Text 32"/>
          <p:cNvSpPr/>
          <p:nvPr/>
        </p:nvSpPr>
        <p:spPr>
          <a:xfrm>
            <a:off x="502920" y="4796028"/>
            <a:ext cx="1691640" cy="338328"/>
          </a:xfrm>
          <a:prstGeom prst="rect">
            <a:avLst/>
          </a:prstGeom>
          <a:noFill/>
          <a:ln/>
        </p:spPr>
        <p:txBody>
          <a:bodyPr wrap="square" lIns="0" tIns="0" rIns="0" bIns="0" rtlCol="0" anchor="ctr"/>
          <a:lstStyle/>
          <a:p>
            <a:pPr marL="0" indent="0" algn="r">
              <a:buNone/>
            </a:pPr>
            <a:r>
              <a:rPr lang="en-US" sz="1050" dirty="0">
                <a:solidFill>
                  <a:srgbClr val="1B2E34"/>
                </a:solidFill>
                <a:latin typeface="Calibri" pitchFamily="34" charset="0"/>
                <a:ea typeface="Calibri" pitchFamily="34" charset="-122"/>
                <a:cs typeface="Calibri" pitchFamily="34" charset="-120"/>
              </a:rPr>
              <a:t>Almere</a:t>
            </a:r>
            <a:endParaRPr lang="en-US" sz="1050" dirty="0"/>
          </a:p>
        </p:txBody>
      </p:sp>
      <p:sp>
        <p:nvSpPr>
          <p:cNvPr id="37" name="Shape 33"/>
          <p:cNvSpPr/>
          <p:nvPr/>
        </p:nvSpPr>
        <p:spPr>
          <a:xfrm>
            <a:off x="2331720" y="4814316"/>
            <a:ext cx="5669280" cy="301752"/>
          </a:xfrm>
          <a:prstGeom prst="rect">
            <a:avLst/>
          </a:prstGeom>
          <a:solidFill>
            <a:srgbClr val="EEF2F3"/>
          </a:solidFill>
          <a:ln/>
        </p:spPr>
      </p:sp>
      <p:sp>
        <p:nvSpPr>
          <p:cNvPr id="38" name="Shape 34"/>
          <p:cNvSpPr/>
          <p:nvPr/>
        </p:nvSpPr>
        <p:spPr>
          <a:xfrm>
            <a:off x="2331720" y="4814316"/>
            <a:ext cx="1759432" cy="301752"/>
          </a:xfrm>
          <a:prstGeom prst="rect">
            <a:avLst/>
          </a:prstGeom>
          <a:solidFill>
            <a:srgbClr val="0E7C86"/>
          </a:solidFill>
          <a:ln/>
        </p:spPr>
      </p:sp>
      <p:sp>
        <p:nvSpPr>
          <p:cNvPr id="39" name="Text 35"/>
          <p:cNvSpPr/>
          <p:nvPr/>
        </p:nvSpPr>
        <p:spPr>
          <a:xfrm>
            <a:off x="4146016" y="4796028"/>
            <a:ext cx="640080" cy="338328"/>
          </a:xfrm>
          <a:prstGeom prst="rect">
            <a:avLst/>
          </a:prstGeom>
          <a:noFill/>
          <a:ln/>
        </p:spPr>
        <p:txBody>
          <a:bodyPr wrap="square" lIns="0" tIns="0" rIns="0" bIns="0" rtlCol="0" anchor="ctr"/>
          <a:lstStyle/>
          <a:p>
            <a:pPr marL="0" indent="0">
              <a:buNone/>
            </a:pPr>
            <a:r>
              <a:rPr lang="en-US" sz="1050" b="1" dirty="0">
                <a:solidFill>
                  <a:srgbClr val="0E7C86"/>
                </a:solidFill>
                <a:latin typeface="Calibri" pitchFamily="34" charset="0"/>
                <a:ea typeface="Calibri" pitchFamily="34" charset="-122"/>
                <a:cs typeface="Calibri" pitchFamily="34" charset="-120"/>
              </a:rPr>
              <a:t>18%</a:t>
            </a:r>
            <a:endParaRPr lang="en-US" sz="1050" dirty="0"/>
          </a:p>
        </p:txBody>
      </p:sp>
      <p:sp>
        <p:nvSpPr>
          <p:cNvPr id="40" name="Text 36"/>
          <p:cNvSpPr/>
          <p:nvPr/>
        </p:nvSpPr>
        <p:spPr>
          <a:xfrm>
            <a:off x="502920" y="5202936"/>
            <a:ext cx="1691640" cy="338328"/>
          </a:xfrm>
          <a:prstGeom prst="rect">
            <a:avLst/>
          </a:prstGeom>
          <a:noFill/>
          <a:ln/>
        </p:spPr>
        <p:txBody>
          <a:bodyPr wrap="square" lIns="0" tIns="0" rIns="0" bIns="0" rtlCol="0" anchor="ctr"/>
          <a:lstStyle/>
          <a:p>
            <a:pPr marL="0" indent="0" algn="r">
              <a:buNone/>
            </a:pPr>
            <a:r>
              <a:rPr lang="en-US" sz="1050" dirty="0">
                <a:solidFill>
                  <a:srgbClr val="1B2E34"/>
                </a:solidFill>
                <a:latin typeface="Calibri" pitchFamily="34" charset="0"/>
                <a:ea typeface="Calibri" pitchFamily="34" charset="-122"/>
                <a:cs typeface="Calibri" pitchFamily="34" charset="-120"/>
              </a:rPr>
              <a:t>Zaanstad</a:t>
            </a:r>
            <a:endParaRPr lang="en-US" sz="1050" dirty="0"/>
          </a:p>
        </p:txBody>
      </p:sp>
      <p:sp>
        <p:nvSpPr>
          <p:cNvPr id="41" name="Shape 37"/>
          <p:cNvSpPr/>
          <p:nvPr/>
        </p:nvSpPr>
        <p:spPr>
          <a:xfrm>
            <a:off x="2331720" y="5221224"/>
            <a:ext cx="5669280" cy="301752"/>
          </a:xfrm>
          <a:prstGeom prst="rect">
            <a:avLst/>
          </a:prstGeom>
          <a:solidFill>
            <a:srgbClr val="EEF2F3"/>
          </a:solidFill>
          <a:ln/>
        </p:spPr>
      </p:sp>
      <p:sp>
        <p:nvSpPr>
          <p:cNvPr id="42" name="Shape 38"/>
          <p:cNvSpPr/>
          <p:nvPr/>
        </p:nvSpPr>
        <p:spPr>
          <a:xfrm>
            <a:off x="2331720" y="5221224"/>
            <a:ext cx="1563939" cy="301752"/>
          </a:xfrm>
          <a:prstGeom prst="rect">
            <a:avLst/>
          </a:prstGeom>
          <a:solidFill>
            <a:srgbClr val="0E7C86"/>
          </a:solidFill>
          <a:ln/>
        </p:spPr>
      </p:sp>
      <p:sp>
        <p:nvSpPr>
          <p:cNvPr id="43" name="Text 39"/>
          <p:cNvSpPr/>
          <p:nvPr/>
        </p:nvSpPr>
        <p:spPr>
          <a:xfrm>
            <a:off x="3950523" y="5202936"/>
            <a:ext cx="640080" cy="338328"/>
          </a:xfrm>
          <a:prstGeom prst="rect">
            <a:avLst/>
          </a:prstGeom>
          <a:noFill/>
          <a:ln/>
        </p:spPr>
        <p:txBody>
          <a:bodyPr wrap="square" lIns="0" tIns="0" rIns="0" bIns="0" rtlCol="0" anchor="ctr"/>
          <a:lstStyle/>
          <a:p>
            <a:pPr marL="0" indent="0">
              <a:buNone/>
            </a:pPr>
            <a:r>
              <a:rPr lang="en-US" sz="1050" b="1" dirty="0">
                <a:solidFill>
                  <a:srgbClr val="0E7C86"/>
                </a:solidFill>
                <a:latin typeface="Calibri" pitchFamily="34" charset="0"/>
                <a:ea typeface="Calibri" pitchFamily="34" charset="-122"/>
                <a:cs typeface="Calibri" pitchFamily="34" charset="-120"/>
              </a:rPr>
              <a:t>16%</a:t>
            </a:r>
            <a:endParaRPr lang="en-US" sz="1050" dirty="0"/>
          </a:p>
        </p:txBody>
      </p:sp>
      <p:sp>
        <p:nvSpPr>
          <p:cNvPr id="44" name="Text 40"/>
          <p:cNvSpPr/>
          <p:nvPr/>
        </p:nvSpPr>
        <p:spPr>
          <a:xfrm>
            <a:off x="502920" y="5609844"/>
            <a:ext cx="1691640" cy="338328"/>
          </a:xfrm>
          <a:prstGeom prst="rect">
            <a:avLst/>
          </a:prstGeom>
          <a:noFill/>
          <a:ln/>
        </p:spPr>
        <p:txBody>
          <a:bodyPr wrap="square" lIns="0" tIns="0" rIns="0" bIns="0" rtlCol="0" anchor="ctr"/>
          <a:lstStyle/>
          <a:p>
            <a:pPr marL="0" indent="0" algn="r">
              <a:buNone/>
            </a:pPr>
            <a:r>
              <a:rPr lang="en-US" sz="1050" dirty="0">
                <a:solidFill>
                  <a:srgbClr val="1B2E34"/>
                </a:solidFill>
                <a:latin typeface="Calibri" pitchFamily="34" charset="0"/>
                <a:ea typeface="Calibri" pitchFamily="34" charset="-122"/>
                <a:cs typeface="Calibri" pitchFamily="34" charset="-120"/>
              </a:rPr>
              <a:t>Haarlemmermeer</a:t>
            </a:r>
            <a:endParaRPr lang="en-US" sz="1050" dirty="0"/>
          </a:p>
        </p:txBody>
      </p:sp>
      <p:sp>
        <p:nvSpPr>
          <p:cNvPr id="45" name="Shape 41"/>
          <p:cNvSpPr/>
          <p:nvPr/>
        </p:nvSpPr>
        <p:spPr>
          <a:xfrm>
            <a:off x="2331720" y="5628132"/>
            <a:ext cx="5669280" cy="301752"/>
          </a:xfrm>
          <a:prstGeom prst="rect">
            <a:avLst/>
          </a:prstGeom>
          <a:solidFill>
            <a:srgbClr val="EEF2F3"/>
          </a:solidFill>
          <a:ln/>
        </p:spPr>
      </p:sp>
      <p:sp>
        <p:nvSpPr>
          <p:cNvPr id="46" name="Shape 42"/>
          <p:cNvSpPr/>
          <p:nvPr/>
        </p:nvSpPr>
        <p:spPr>
          <a:xfrm>
            <a:off x="2331720" y="5628132"/>
            <a:ext cx="1270701" cy="301752"/>
          </a:xfrm>
          <a:prstGeom prst="rect">
            <a:avLst/>
          </a:prstGeom>
          <a:solidFill>
            <a:srgbClr val="0E7C86"/>
          </a:solidFill>
          <a:ln/>
        </p:spPr>
      </p:sp>
      <p:sp>
        <p:nvSpPr>
          <p:cNvPr id="47" name="Text 43"/>
          <p:cNvSpPr/>
          <p:nvPr/>
        </p:nvSpPr>
        <p:spPr>
          <a:xfrm>
            <a:off x="3657285" y="5609844"/>
            <a:ext cx="640080" cy="338328"/>
          </a:xfrm>
          <a:prstGeom prst="rect">
            <a:avLst/>
          </a:prstGeom>
          <a:noFill/>
          <a:ln/>
        </p:spPr>
        <p:txBody>
          <a:bodyPr wrap="square" lIns="0" tIns="0" rIns="0" bIns="0" rtlCol="0" anchor="ctr"/>
          <a:lstStyle/>
          <a:p>
            <a:pPr marL="0" indent="0">
              <a:buNone/>
            </a:pPr>
            <a:r>
              <a:rPr lang="en-US" sz="1050" b="1" dirty="0">
                <a:solidFill>
                  <a:srgbClr val="0E7C86"/>
                </a:solidFill>
                <a:latin typeface="Calibri" pitchFamily="34" charset="0"/>
                <a:ea typeface="Calibri" pitchFamily="34" charset="-122"/>
                <a:cs typeface="Calibri" pitchFamily="34" charset="-120"/>
              </a:rPr>
              <a:t>13%</a:t>
            </a:r>
            <a:endParaRPr lang="en-US" sz="1050" dirty="0"/>
          </a:p>
        </p:txBody>
      </p:sp>
      <p:sp>
        <p:nvSpPr>
          <p:cNvPr id="48" name="Text 44"/>
          <p:cNvSpPr/>
          <p:nvPr/>
        </p:nvSpPr>
        <p:spPr>
          <a:xfrm>
            <a:off x="502920" y="6016752"/>
            <a:ext cx="1691640" cy="338328"/>
          </a:xfrm>
          <a:prstGeom prst="rect">
            <a:avLst/>
          </a:prstGeom>
          <a:noFill/>
          <a:ln/>
        </p:spPr>
        <p:txBody>
          <a:bodyPr wrap="square" lIns="0" tIns="0" rIns="0" bIns="0" rtlCol="0" anchor="ctr"/>
          <a:lstStyle/>
          <a:p>
            <a:pPr marL="0" indent="0" algn="r">
              <a:buNone/>
            </a:pPr>
            <a:r>
              <a:rPr lang="en-US" sz="1050" dirty="0">
                <a:solidFill>
                  <a:srgbClr val="1B2E34"/>
                </a:solidFill>
                <a:latin typeface="Calibri" pitchFamily="34" charset="0"/>
                <a:ea typeface="Calibri" pitchFamily="34" charset="-122"/>
                <a:cs typeface="Calibri" pitchFamily="34" charset="-120"/>
              </a:rPr>
              <a:t>Lelystad</a:t>
            </a:r>
            <a:endParaRPr lang="en-US" sz="1050" dirty="0"/>
          </a:p>
        </p:txBody>
      </p:sp>
      <p:sp>
        <p:nvSpPr>
          <p:cNvPr id="49" name="Shape 45"/>
          <p:cNvSpPr/>
          <p:nvPr/>
        </p:nvSpPr>
        <p:spPr>
          <a:xfrm>
            <a:off x="2331720" y="6035040"/>
            <a:ext cx="5669280" cy="301752"/>
          </a:xfrm>
          <a:prstGeom prst="rect">
            <a:avLst/>
          </a:prstGeom>
          <a:solidFill>
            <a:srgbClr val="EEF2F3"/>
          </a:solidFill>
          <a:ln/>
        </p:spPr>
      </p:sp>
      <p:sp>
        <p:nvSpPr>
          <p:cNvPr id="50" name="Shape 46"/>
          <p:cNvSpPr/>
          <p:nvPr/>
        </p:nvSpPr>
        <p:spPr>
          <a:xfrm>
            <a:off x="2331720" y="6035040"/>
            <a:ext cx="684223" cy="301752"/>
          </a:xfrm>
          <a:prstGeom prst="rect">
            <a:avLst/>
          </a:prstGeom>
          <a:solidFill>
            <a:srgbClr val="0E7C86"/>
          </a:solidFill>
          <a:ln/>
        </p:spPr>
      </p:sp>
      <p:sp>
        <p:nvSpPr>
          <p:cNvPr id="51" name="Text 47"/>
          <p:cNvSpPr/>
          <p:nvPr/>
        </p:nvSpPr>
        <p:spPr>
          <a:xfrm>
            <a:off x="3070807" y="6016752"/>
            <a:ext cx="640080" cy="338328"/>
          </a:xfrm>
          <a:prstGeom prst="rect">
            <a:avLst/>
          </a:prstGeom>
          <a:noFill/>
          <a:ln/>
        </p:spPr>
        <p:txBody>
          <a:bodyPr wrap="square" lIns="0" tIns="0" rIns="0" bIns="0" rtlCol="0" anchor="ctr"/>
          <a:lstStyle/>
          <a:p>
            <a:pPr marL="0" indent="0">
              <a:buNone/>
            </a:pPr>
            <a:r>
              <a:rPr lang="en-US" sz="1050" b="1" dirty="0">
                <a:solidFill>
                  <a:srgbClr val="0E7C86"/>
                </a:solidFill>
                <a:latin typeface="Calibri" pitchFamily="34" charset="0"/>
                <a:ea typeface="Calibri" pitchFamily="34" charset="-122"/>
                <a:cs typeface="Calibri" pitchFamily="34" charset="-120"/>
              </a:rPr>
              <a:t>7%</a:t>
            </a:r>
            <a:endParaRPr lang="en-US" sz="1050" dirty="0"/>
          </a:p>
        </p:txBody>
      </p:sp>
      <p:sp>
        <p:nvSpPr>
          <p:cNvPr id="52" name="Shape 48"/>
          <p:cNvSpPr/>
          <p:nvPr/>
        </p:nvSpPr>
        <p:spPr>
          <a:xfrm>
            <a:off x="8641080" y="1965960"/>
            <a:ext cx="3017520" cy="2148840"/>
          </a:xfrm>
          <a:prstGeom prst="roundRect">
            <a:avLst>
              <a:gd name="adj" fmla="val 3830"/>
            </a:avLst>
          </a:prstGeom>
          <a:solidFill>
            <a:srgbClr val="FBF1E1"/>
          </a:solidFill>
          <a:ln/>
          <a:effectLst>
            <a:outerShdw blurRad="88900" dist="38100" dir="5400000" algn="bl" rotWithShape="0">
              <a:srgbClr val="000000">
                <a:alpha val="13000"/>
              </a:srgbClr>
            </a:outerShdw>
          </a:effectLst>
        </p:spPr>
      </p:sp>
      <p:sp>
        <p:nvSpPr>
          <p:cNvPr id="53" name="Text 49"/>
          <p:cNvSpPr/>
          <p:nvPr/>
        </p:nvSpPr>
        <p:spPr>
          <a:xfrm>
            <a:off x="8887968" y="2121408"/>
            <a:ext cx="2560320" cy="320040"/>
          </a:xfrm>
          <a:prstGeom prst="rect">
            <a:avLst/>
          </a:prstGeom>
          <a:noFill/>
          <a:ln/>
        </p:spPr>
        <p:txBody>
          <a:bodyPr wrap="square" lIns="0" tIns="0" rIns="0" bIns="0" rtlCol="0" anchor="ctr"/>
          <a:lstStyle/>
          <a:p>
            <a:pPr marL="0" indent="0">
              <a:buNone/>
            </a:pPr>
            <a:r>
              <a:rPr lang="en-US" sz="1300" b="1" dirty="0">
                <a:solidFill>
                  <a:srgbClr val="E0922F"/>
                </a:solidFill>
                <a:latin typeface="Cambria" pitchFamily="34" charset="0"/>
                <a:ea typeface="Cambria" pitchFamily="34" charset="-122"/>
                <a:cs typeface="Cambria" pitchFamily="34" charset="-120"/>
              </a:rPr>
              <a:t>In de hele MRA</a:t>
            </a:r>
            <a:endParaRPr lang="en-US" sz="1300" dirty="0"/>
          </a:p>
        </p:txBody>
      </p:sp>
      <p:sp>
        <p:nvSpPr>
          <p:cNvPr id="54" name="Text 50"/>
          <p:cNvSpPr/>
          <p:nvPr/>
        </p:nvSpPr>
        <p:spPr>
          <a:xfrm>
            <a:off x="8887968" y="2468880"/>
            <a:ext cx="2560320" cy="1600200"/>
          </a:xfrm>
          <a:prstGeom prst="rect">
            <a:avLst/>
          </a:prstGeom>
          <a:noFill/>
          <a:ln/>
        </p:spPr>
        <p:txBody>
          <a:bodyPr wrap="square" lIns="0" tIns="0" rIns="0" bIns="0" rtlCol="0" anchor="t"/>
          <a:lstStyle/>
          <a:p>
            <a:pPr marL="0" indent="0">
              <a:lnSpc>
                <a:spcPct val="102000"/>
              </a:lnSpc>
              <a:buNone/>
            </a:pPr>
            <a:r>
              <a:rPr lang="en-US" sz="2100" b="1" dirty="0">
                <a:solidFill>
                  <a:srgbClr val="1B2E34"/>
                </a:solidFill>
                <a:latin typeface="Calibri" pitchFamily="34" charset="0"/>
                <a:ea typeface="Calibri" pitchFamily="34" charset="-122"/>
                <a:cs typeface="Calibri" pitchFamily="34" charset="-120"/>
              </a:rPr>
              <a:t>ruim 36.000</a:t>
            </a:r>
            <a:endParaRPr lang="en-US" sz="1150" dirty="0"/>
          </a:p>
          <a:p>
            <a:pPr marL="0" indent="0">
              <a:lnSpc>
                <a:spcPct val="102000"/>
              </a:lnSpc>
              <a:buNone/>
            </a:pPr>
            <a:r>
              <a:rPr lang="en-US" sz="1150" dirty="0">
                <a:solidFill>
                  <a:srgbClr val="5E7178"/>
                </a:solidFill>
                <a:latin typeface="Calibri" pitchFamily="34" charset="0"/>
                <a:ea typeface="Calibri" pitchFamily="34" charset="-122"/>
                <a:cs typeface="Calibri" pitchFamily="34" charset="-120"/>
              </a:rPr>
              <a:t>VvE's beheren samen</a:t>
            </a:r>
            <a:endParaRPr lang="en-US" sz="1150" dirty="0"/>
          </a:p>
          <a:p>
            <a:pPr marL="0" indent="0">
              <a:lnSpc>
                <a:spcPct val="102000"/>
              </a:lnSpc>
              <a:buNone/>
            </a:pPr>
            <a:r>
              <a:rPr lang="en-US" sz="2100" b="1" dirty="0">
                <a:solidFill>
                  <a:srgbClr val="1B2E34"/>
                </a:solidFill>
                <a:latin typeface="Calibri" pitchFamily="34" charset="0"/>
                <a:ea typeface="Calibri" pitchFamily="34" charset="-122"/>
                <a:cs typeface="Calibri" pitchFamily="34" charset="-120"/>
              </a:rPr>
              <a:t>ruim 400.000</a:t>
            </a:r>
            <a:endParaRPr lang="en-US" sz="1150" dirty="0"/>
          </a:p>
          <a:p>
            <a:pPr marL="0" indent="0">
              <a:lnSpc>
                <a:spcPct val="102000"/>
              </a:lnSpc>
              <a:buNone/>
            </a:pPr>
            <a:r>
              <a:rPr lang="en-US" sz="1150" dirty="0">
                <a:solidFill>
                  <a:srgbClr val="5E7178"/>
                </a:solidFill>
                <a:latin typeface="Calibri" pitchFamily="34" charset="0"/>
                <a:ea typeface="Calibri" pitchFamily="34" charset="-122"/>
                <a:cs typeface="Calibri" pitchFamily="34" charset="-120"/>
              </a:rPr>
              <a:t>woningen — CBS, 1-1-2024</a:t>
            </a:r>
            <a:endParaRPr lang="en-US" sz="1150" dirty="0"/>
          </a:p>
        </p:txBody>
      </p:sp>
      <p:sp>
        <p:nvSpPr>
          <p:cNvPr id="55" name="Shape 51"/>
          <p:cNvSpPr/>
          <p:nvPr/>
        </p:nvSpPr>
        <p:spPr>
          <a:xfrm>
            <a:off x="8641080" y="4251960"/>
            <a:ext cx="3017520" cy="1920240"/>
          </a:xfrm>
          <a:prstGeom prst="roundRect">
            <a:avLst>
              <a:gd name="adj" fmla="val 4286"/>
            </a:avLst>
          </a:prstGeom>
          <a:solidFill>
            <a:srgbClr val="0B3540"/>
          </a:solidFill>
          <a:ln/>
          <a:effectLst>
            <a:outerShdw blurRad="88900" dist="38100" dir="5400000" algn="bl" rotWithShape="0">
              <a:srgbClr val="000000">
                <a:alpha val="13000"/>
              </a:srgbClr>
            </a:outerShdw>
          </a:effectLst>
        </p:spPr>
      </p:sp>
      <p:sp>
        <p:nvSpPr>
          <p:cNvPr id="56" name="Text 52"/>
          <p:cNvSpPr/>
          <p:nvPr/>
        </p:nvSpPr>
        <p:spPr>
          <a:xfrm>
            <a:off x="8887968" y="4434840"/>
            <a:ext cx="2542032" cy="1600200"/>
          </a:xfrm>
          <a:prstGeom prst="rect">
            <a:avLst/>
          </a:prstGeom>
          <a:noFill/>
          <a:ln/>
        </p:spPr>
        <p:txBody>
          <a:bodyPr wrap="square" lIns="0" tIns="0" rIns="0" bIns="0" rtlCol="0" anchor="ctr"/>
          <a:lstStyle/>
          <a:p>
            <a:pPr marL="0" indent="0">
              <a:lnSpc>
                <a:spcPct val="118000"/>
              </a:lnSpc>
              <a:buNone/>
            </a:pPr>
            <a:r>
              <a:rPr lang="en-US" sz="1250" b="1" dirty="0">
                <a:solidFill>
                  <a:srgbClr val="FFFFFF"/>
                </a:solidFill>
                <a:latin typeface="Calibri" pitchFamily="34" charset="0"/>
                <a:ea typeface="Calibri" pitchFamily="34" charset="-122"/>
                <a:cs typeface="Calibri" pitchFamily="34" charset="-120"/>
              </a:rPr>
              <a:t>In Amsterdam meer dan de helft van alle woningen. </a:t>
            </a:r>
            <a:r>
              <a:rPr lang="en-US" sz="1250" b="1" dirty="0">
                <a:solidFill>
                  <a:srgbClr val="E0922F"/>
                </a:solidFill>
                <a:latin typeface="Calibri" pitchFamily="34" charset="0"/>
                <a:ea typeface="Calibri" pitchFamily="34" charset="-122"/>
                <a:cs typeface="Calibri" pitchFamily="34" charset="-120"/>
              </a:rPr>
              <a:t>Zonder de VvE's haalt de regio geen 50%.</a:t>
            </a:r>
            <a:endParaRPr lang="en-US" sz="1250" dirty="0"/>
          </a:p>
        </p:txBody>
      </p:sp>
      <p:sp>
        <p:nvSpPr>
          <p:cNvPr id="57" name="Text 53"/>
          <p:cNvSpPr/>
          <p:nvPr/>
        </p:nvSpPr>
        <p:spPr>
          <a:xfrm>
            <a:off x="502920" y="6473952"/>
            <a:ext cx="7315200" cy="274320"/>
          </a:xfrm>
          <a:prstGeom prst="rect">
            <a:avLst/>
          </a:prstGeom>
          <a:noFill/>
          <a:ln/>
        </p:spPr>
        <p:txBody>
          <a:bodyPr wrap="square" lIns="0" tIns="0" rIns="0" bIns="0" rtlCol="0" anchor="ctr"/>
          <a:lstStyle/>
          <a:p>
            <a:pPr marL="0" indent="0" algn="l">
              <a:buNone/>
            </a:pPr>
            <a:r>
              <a:rPr lang="en-US" sz="900" dirty="0">
                <a:solidFill>
                  <a:srgbClr val="5E7178"/>
                </a:solidFill>
                <a:latin typeface="Calibri" pitchFamily="34" charset="0"/>
                <a:ea typeface="Calibri" pitchFamily="34" charset="-122"/>
                <a:cs typeface="Calibri" pitchFamily="34" charset="-120"/>
              </a:rPr>
              <a:t>VvENET  ·  werksessie 'Door de helft'  ·  29 juni 2026</a:t>
            </a:r>
            <a:endParaRPr lang="en-US" sz="900" dirty="0"/>
          </a:p>
        </p:txBody>
      </p:sp>
      <p:sp>
        <p:nvSpPr>
          <p:cNvPr id="58" name="Text 54"/>
          <p:cNvSpPr/>
          <p:nvPr/>
        </p:nvSpPr>
        <p:spPr>
          <a:xfrm>
            <a:off x="11247120" y="6473952"/>
            <a:ext cx="411480" cy="274320"/>
          </a:xfrm>
          <a:prstGeom prst="rect">
            <a:avLst/>
          </a:prstGeom>
          <a:noFill/>
          <a:ln/>
        </p:spPr>
        <p:txBody>
          <a:bodyPr wrap="square" lIns="0" tIns="0" rIns="0" bIns="0" rtlCol="0" anchor="ctr"/>
          <a:lstStyle/>
          <a:p>
            <a:pPr marL="0" indent="0" algn="r">
              <a:buNone/>
            </a:pPr>
            <a:r>
              <a:rPr lang="en-US" sz="900" dirty="0">
                <a:solidFill>
                  <a:srgbClr val="5E7178"/>
                </a:solidFill>
                <a:latin typeface="Calibri" pitchFamily="34" charset="0"/>
                <a:ea typeface="Calibri" pitchFamily="34" charset="-122"/>
                <a:cs typeface="Calibri" pitchFamily="34" charset="-120"/>
              </a:rPr>
              <a:t>5</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502920" y="457200"/>
            <a:ext cx="566928" cy="566928"/>
          </a:xfrm>
          <a:prstGeom prst="ellipse">
            <a:avLst/>
          </a:prstGeom>
          <a:solidFill>
            <a:srgbClr val="EEF5F6"/>
          </a:solidFill>
          <a:ln/>
        </p:spPr>
      </p:sp>
      <p:pic>
        <p:nvPicPr>
          <p:cNvPr id="3" name="Image 0" descr="preencoded.png"/>
          <p:cNvPicPr>
            <a:picLocks noChangeAspect="1"/>
          </p:cNvPicPr>
          <p:nvPr/>
        </p:nvPicPr>
        <p:blipFill>
          <a:blip r:embed="rId3"/>
          <a:stretch>
            <a:fillRect/>
          </a:stretch>
        </p:blipFill>
        <p:spPr>
          <a:xfrm>
            <a:off x="640080" y="594360"/>
            <a:ext cx="292608" cy="292608"/>
          </a:xfrm>
          <a:prstGeom prst="rect">
            <a:avLst/>
          </a:prstGeom>
        </p:spPr>
      </p:pic>
      <p:sp>
        <p:nvSpPr>
          <p:cNvPr id="4" name="Text 1"/>
          <p:cNvSpPr/>
          <p:nvPr/>
        </p:nvSpPr>
        <p:spPr>
          <a:xfrm>
            <a:off x="1207008" y="457200"/>
            <a:ext cx="8503920" cy="274320"/>
          </a:xfrm>
          <a:prstGeom prst="rect">
            <a:avLst/>
          </a:prstGeom>
          <a:noFill/>
          <a:ln/>
        </p:spPr>
        <p:txBody>
          <a:bodyPr wrap="square" lIns="0" tIns="0" rIns="0" bIns="0" rtlCol="0" anchor="ctr"/>
          <a:lstStyle/>
          <a:p>
            <a:pPr marL="0" indent="0">
              <a:buNone/>
            </a:pPr>
            <a:r>
              <a:rPr lang="en-US" sz="1100" b="1" kern="0" spc="200" dirty="0">
                <a:solidFill>
                  <a:srgbClr val="0E7C86"/>
                </a:solidFill>
                <a:latin typeface="Calibri" pitchFamily="34" charset="0"/>
                <a:ea typeface="Calibri" pitchFamily="34" charset="-122"/>
                <a:cs typeface="Calibri" pitchFamily="34" charset="-120"/>
              </a:rPr>
              <a:t>2 · DE BASIS</a:t>
            </a:r>
            <a:endParaRPr lang="en-US" sz="1100" dirty="0"/>
          </a:p>
        </p:txBody>
      </p:sp>
      <p:sp>
        <p:nvSpPr>
          <p:cNvPr id="5" name="Text 2"/>
          <p:cNvSpPr/>
          <p:nvPr/>
        </p:nvSpPr>
        <p:spPr>
          <a:xfrm>
            <a:off x="1188720" y="713232"/>
            <a:ext cx="8732520" cy="640080"/>
          </a:xfrm>
          <a:prstGeom prst="rect">
            <a:avLst/>
          </a:prstGeom>
          <a:noFill/>
          <a:ln/>
        </p:spPr>
        <p:txBody>
          <a:bodyPr wrap="square" lIns="0" tIns="0" rIns="0" bIns="0" rtlCol="0" anchor="ctr"/>
          <a:lstStyle/>
          <a:p>
            <a:pPr marL="0" indent="0">
              <a:buNone/>
            </a:pPr>
            <a:r>
              <a:rPr lang="en-US" sz="2300" b="1" dirty="0">
                <a:solidFill>
                  <a:srgbClr val="1B2E34"/>
                </a:solidFill>
                <a:latin typeface="Cambria" pitchFamily="34" charset="0"/>
                <a:ea typeface="Cambria" pitchFamily="34" charset="-122"/>
                <a:cs typeface="Cambria" pitchFamily="34" charset="-120"/>
              </a:rPr>
              <a:t>Wat is een VvE — en wat is het niet?</a:t>
            </a:r>
            <a:endParaRPr lang="en-US" sz="2300" dirty="0"/>
          </a:p>
        </p:txBody>
      </p:sp>
      <p:pic>
        <p:nvPicPr>
          <p:cNvPr id="6" name="Image 1" descr="preencoded.png"/>
          <p:cNvPicPr>
            <a:picLocks noChangeAspect="1"/>
          </p:cNvPicPr>
          <p:nvPr/>
        </p:nvPicPr>
        <p:blipFill>
          <a:blip r:embed="rId4"/>
          <a:stretch>
            <a:fillRect/>
          </a:stretch>
        </p:blipFill>
        <p:spPr>
          <a:xfrm>
            <a:off x="10076688" y="402336"/>
            <a:ext cx="1554480" cy="662044"/>
          </a:xfrm>
          <a:prstGeom prst="rect">
            <a:avLst/>
          </a:prstGeom>
        </p:spPr>
      </p:pic>
      <p:sp>
        <p:nvSpPr>
          <p:cNvPr id="7" name="Shape 3"/>
          <p:cNvSpPr/>
          <p:nvPr/>
        </p:nvSpPr>
        <p:spPr>
          <a:xfrm>
            <a:off x="502920" y="1600200"/>
            <a:ext cx="5532120" cy="2286000"/>
          </a:xfrm>
          <a:prstGeom prst="roundRect">
            <a:avLst>
              <a:gd name="adj" fmla="val 4000"/>
            </a:avLst>
          </a:prstGeom>
          <a:solidFill>
            <a:srgbClr val="EBF3EF"/>
          </a:solidFill>
          <a:ln/>
          <a:effectLst>
            <a:outerShdw blurRad="88900" dist="38100" dir="5400000" algn="bl" rotWithShape="0">
              <a:srgbClr val="000000">
                <a:alpha val="13000"/>
              </a:srgbClr>
            </a:outerShdw>
          </a:effectLst>
        </p:spPr>
      </p:sp>
      <p:sp>
        <p:nvSpPr>
          <p:cNvPr id="8" name="Text 4"/>
          <p:cNvSpPr/>
          <p:nvPr/>
        </p:nvSpPr>
        <p:spPr>
          <a:xfrm>
            <a:off x="777240" y="1783080"/>
            <a:ext cx="5029200" cy="365760"/>
          </a:xfrm>
          <a:prstGeom prst="rect">
            <a:avLst/>
          </a:prstGeom>
          <a:noFill/>
          <a:ln/>
        </p:spPr>
        <p:txBody>
          <a:bodyPr wrap="square" lIns="0" tIns="0" rIns="0" bIns="0" rtlCol="0" anchor="ctr"/>
          <a:lstStyle/>
          <a:p>
            <a:pPr marL="0" indent="0">
              <a:buNone/>
            </a:pPr>
            <a:r>
              <a:rPr lang="en-US" sz="1600" b="1" dirty="0">
                <a:solidFill>
                  <a:srgbClr val="3E8E7E"/>
                </a:solidFill>
                <a:latin typeface="Cambria" pitchFamily="34" charset="0"/>
                <a:ea typeface="Cambria" pitchFamily="34" charset="-122"/>
                <a:cs typeface="Cambria" pitchFamily="34" charset="-120"/>
              </a:rPr>
              <a:t>Wat een VvE wél is</a:t>
            </a:r>
            <a:endParaRPr lang="en-US" sz="1600" dirty="0"/>
          </a:p>
        </p:txBody>
      </p:sp>
      <p:sp>
        <p:nvSpPr>
          <p:cNvPr id="9" name="Text 5"/>
          <p:cNvSpPr/>
          <p:nvPr/>
        </p:nvSpPr>
        <p:spPr>
          <a:xfrm>
            <a:off x="777240" y="2194560"/>
            <a:ext cx="5029200" cy="1645920"/>
          </a:xfrm>
          <a:prstGeom prst="rect">
            <a:avLst/>
          </a:prstGeom>
          <a:noFill/>
          <a:ln/>
        </p:spPr>
        <p:txBody>
          <a:bodyPr wrap="square" lIns="0" tIns="0" rIns="0" bIns="0" rtlCol="0" anchor="t"/>
          <a:lstStyle/>
          <a:p>
            <a:pPr marL="342900" indent="-342900">
              <a:lnSpc>
                <a:spcPct val="116000"/>
              </a:lnSpc>
              <a:spcAft>
                <a:spcPts val="700"/>
              </a:spcAft>
              <a:buSzPct val="100000"/>
              <a:buChar char="•"/>
            </a:pPr>
            <a:r>
              <a:rPr lang="en-US" sz="1250" dirty="0">
                <a:solidFill>
                  <a:srgbClr val="1B2E34"/>
                </a:solidFill>
                <a:latin typeface="Calibri" pitchFamily="34" charset="0"/>
                <a:ea typeface="Calibri" pitchFamily="34" charset="-122"/>
                <a:cs typeface="Calibri" pitchFamily="34" charset="-120"/>
              </a:rPr>
              <a:t>Een wettelijk verplichte beheervereniging die automatisch ontstaat bij splitsing van een gebouw in appartementsrechten.</a:t>
            </a:r>
            <a:endParaRPr lang="en-US" sz="1250" dirty="0"/>
          </a:p>
          <a:p>
            <a:pPr marL="342900" indent="-342900">
              <a:lnSpc>
                <a:spcPct val="116000"/>
              </a:lnSpc>
              <a:spcAft>
                <a:spcPts val="700"/>
              </a:spcAft>
              <a:buSzPct val="100000"/>
              <a:buChar char="•"/>
            </a:pPr>
            <a:r>
              <a:rPr lang="en-US" sz="1250" dirty="0">
                <a:solidFill>
                  <a:srgbClr val="1B2E34"/>
                </a:solidFill>
                <a:latin typeface="Calibri" pitchFamily="34" charset="0"/>
                <a:ea typeface="Calibri" pitchFamily="34" charset="-122"/>
                <a:cs typeface="Calibri" pitchFamily="34" charset="-120"/>
              </a:rPr>
              <a:t>Beheert en onderhoudt de gemeenschappelijke delen: dak, fundering, gevels, trappenhuis, gedeelde installaties.</a:t>
            </a:r>
            <a:endParaRPr lang="en-US" sz="1250" dirty="0"/>
          </a:p>
          <a:p>
            <a:pPr marL="342900" indent="-342900">
              <a:lnSpc>
                <a:spcPct val="116000"/>
              </a:lnSpc>
              <a:buSzPct val="100000"/>
              <a:buChar char="•"/>
            </a:pPr>
            <a:r>
              <a:rPr lang="en-US" sz="1250" dirty="0">
                <a:solidFill>
                  <a:srgbClr val="1B2E34"/>
                </a:solidFill>
                <a:latin typeface="Calibri" pitchFamily="34" charset="0"/>
                <a:ea typeface="Calibri" pitchFamily="34" charset="-122"/>
                <a:cs typeface="Calibri" pitchFamily="34" charset="-120"/>
              </a:rPr>
              <a:t>De vergadering van eigenaars is het hoogste orgaan; het bestuur voert uit wat zij besluit — niet meer.</a:t>
            </a:r>
            <a:endParaRPr lang="en-US" sz="1250" dirty="0"/>
          </a:p>
        </p:txBody>
      </p:sp>
      <p:sp>
        <p:nvSpPr>
          <p:cNvPr id="10" name="Shape 6"/>
          <p:cNvSpPr/>
          <p:nvPr/>
        </p:nvSpPr>
        <p:spPr>
          <a:xfrm>
            <a:off x="502920" y="4023360"/>
            <a:ext cx="5532120" cy="2148840"/>
          </a:xfrm>
          <a:prstGeom prst="roundRect">
            <a:avLst>
              <a:gd name="adj" fmla="val 4255"/>
            </a:avLst>
          </a:prstGeom>
          <a:solidFill>
            <a:srgbClr val="F8EDE9"/>
          </a:solidFill>
          <a:ln/>
          <a:effectLst>
            <a:outerShdw blurRad="88900" dist="38100" dir="5400000" algn="bl" rotWithShape="0">
              <a:srgbClr val="000000">
                <a:alpha val="13000"/>
              </a:srgbClr>
            </a:outerShdw>
          </a:effectLst>
        </p:spPr>
      </p:sp>
      <p:sp>
        <p:nvSpPr>
          <p:cNvPr id="11" name="Text 7"/>
          <p:cNvSpPr/>
          <p:nvPr/>
        </p:nvSpPr>
        <p:spPr>
          <a:xfrm>
            <a:off x="777240" y="4206240"/>
            <a:ext cx="5029200" cy="365760"/>
          </a:xfrm>
          <a:prstGeom prst="rect">
            <a:avLst/>
          </a:prstGeom>
          <a:noFill/>
          <a:ln/>
        </p:spPr>
        <p:txBody>
          <a:bodyPr wrap="square" lIns="0" tIns="0" rIns="0" bIns="0" rtlCol="0" anchor="ctr"/>
          <a:lstStyle/>
          <a:p>
            <a:pPr marL="0" indent="0">
              <a:buNone/>
            </a:pPr>
            <a:r>
              <a:rPr lang="en-US" sz="1600" b="1" dirty="0">
                <a:solidFill>
                  <a:srgbClr val="BE4A33"/>
                </a:solidFill>
                <a:latin typeface="Cambria" pitchFamily="34" charset="0"/>
                <a:ea typeface="Cambria" pitchFamily="34" charset="-122"/>
                <a:cs typeface="Cambria" pitchFamily="34" charset="-120"/>
              </a:rPr>
              <a:t>Wat een VvE níét is</a:t>
            </a:r>
            <a:endParaRPr lang="en-US" sz="1600" dirty="0"/>
          </a:p>
        </p:txBody>
      </p:sp>
      <p:sp>
        <p:nvSpPr>
          <p:cNvPr id="12" name="Text 8"/>
          <p:cNvSpPr/>
          <p:nvPr/>
        </p:nvSpPr>
        <p:spPr>
          <a:xfrm>
            <a:off x="777240" y="4617720"/>
            <a:ext cx="5029200" cy="1554480"/>
          </a:xfrm>
          <a:prstGeom prst="rect">
            <a:avLst/>
          </a:prstGeom>
          <a:noFill/>
          <a:ln/>
        </p:spPr>
        <p:txBody>
          <a:bodyPr wrap="square" lIns="0" tIns="0" rIns="0" bIns="0" rtlCol="0" anchor="t"/>
          <a:lstStyle/>
          <a:p>
            <a:pPr marL="342900" indent="-342900">
              <a:lnSpc>
                <a:spcPct val="116000"/>
              </a:lnSpc>
              <a:spcAft>
                <a:spcPts val="700"/>
              </a:spcAft>
              <a:buSzPct val="100000"/>
              <a:buChar char="•"/>
            </a:pPr>
            <a:r>
              <a:rPr lang="en-US" sz="1250" dirty="0">
                <a:solidFill>
                  <a:srgbClr val="1B2E34"/>
                </a:solidFill>
                <a:latin typeface="Calibri" pitchFamily="34" charset="0"/>
                <a:ea typeface="Calibri" pitchFamily="34" charset="-122"/>
                <a:cs typeface="Calibri" pitchFamily="34" charset="-120"/>
              </a:rPr>
              <a:t>Geen bedrijf, geen verhuurder, geen overheidsorgaan dat een gemeente kan aansturen.</a:t>
            </a:r>
            <a:endParaRPr lang="en-US" sz="1250" dirty="0"/>
          </a:p>
          <a:p>
            <a:pPr marL="342900" indent="-342900">
              <a:lnSpc>
                <a:spcPct val="116000"/>
              </a:lnSpc>
              <a:spcAft>
                <a:spcPts val="700"/>
              </a:spcAft>
              <a:buSzPct val="100000"/>
              <a:buChar char="•"/>
            </a:pPr>
            <a:r>
              <a:rPr lang="en-US" sz="1250" dirty="0">
                <a:solidFill>
                  <a:srgbClr val="1B2E34"/>
                </a:solidFill>
                <a:latin typeface="Calibri" pitchFamily="34" charset="0"/>
                <a:ea typeface="Calibri" pitchFamily="34" charset="-122"/>
                <a:cs typeface="Calibri" pitchFamily="34" charset="-120"/>
              </a:rPr>
              <a:t>Buiten het beheer nauwelijks bevoegd: zij kan geen eigenaar dwingen te verduurzamen en niets besluiten buiten de splitsingsakte om.</a:t>
            </a:r>
            <a:endParaRPr lang="en-US" sz="1250" dirty="0"/>
          </a:p>
          <a:p>
            <a:pPr marL="342900" indent="-342900">
              <a:lnSpc>
                <a:spcPct val="116000"/>
              </a:lnSpc>
              <a:buSzPct val="100000"/>
              <a:buChar char="•"/>
            </a:pPr>
            <a:r>
              <a:rPr lang="en-US" sz="1250" dirty="0">
                <a:solidFill>
                  <a:srgbClr val="1B2E34"/>
                </a:solidFill>
                <a:latin typeface="Calibri" pitchFamily="34" charset="0"/>
                <a:ea typeface="Calibri" pitchFamily="34" charset="-122"/>
                <a:cs typeface="Calibri" pitchFamily="34" charset="-120"/>
              </a:rPr>
              <a:t>Niet bedoeld voor 'verandering' van het pand — juist daar wringt de verduurzaming.</a:t>
            </a:r>
            <a:endParaRPr lang="en-US" sz="1250" dirty="0"/>
          </a:p>
        </p:txBody>
      </p:sp>
      <p:sp>
        <p:nvSpPr>
          <p:cNvPr id="13" name="Shape 9"/>
          <p:cNvSpPr/>
          <p:nvPr/>
        </p:nvSpPr>
        <p:spPr>
          <a:xfrm>
            <a:off x="6217920" y="1600200"/>
            <a:ext cx="5440680" cy="4572000"/>
          </a:xfrm>
          <a:prstGeom prst="roundRect">
            <a:avLst>
              <a:gd name="adj" fmla="val 2000"/>
            </a:avLst>
          </a:prstGeom>
          <a:solidFill>
            <a:srgbClr val="0B3540"/>
          </a:solidFill>
          <a:ln/>
          <a:effectLst>
            <a:outerShdw blurRad="88900" dist="38100" dir="5400000" algn="bl" rotWithShape="0">
              <a:srgbClr val="000000">
                <a:alpha val="13000"/>
              </a:srgbClr>
            </a:outerShdw>
          </a:effectLst>
        </p:spPr>
      </p:sp>
      <p:sp>
        <p:nvSpPr>
          <p:cNvPr id="14" name="Shape 10"/>
          <p:cNvSpPr/>
          <p:nvPr/>
        </p:nvSpPr>
        <p:spPr>
          <a:xfrm>
            <a:off x="6492240" y="1874520"/>
            <a:ext cx="713232" cy="713232"/>
          </a:xfrm>
          <a:prstGeom prst="ellipse">
            <a:avLst/>
          </a:prstGeom>
          <a:solidFill>
            <a:srgbClr val="0E7C86"/>
          </a:solidFill>
          <a:ln/>
        </p:spPr>
      </p:sp>
      <p:pic>
        <p:nvPicPr>
          <p:cNvPr id="15" name="Image 2" descr="preencoded.png"/>
          <p:cNvPicPr>
            <a:picLocks noChangeAspect="1"/>
          </p:cNvPicPr>
          <p:nvPr/>
        </p:nvPicPr>
        <p:blipFill>
          <a:blip r:embed="rId5"/>
          <a:stretch>
            <a:fillRect/>
          </a:stretch>
        </p:blipFill>
        <p:spPr>
          <a:xfrm>
            <a:off x="6656832" y="2048256"/>
            <a:ext cx="365760" cy="365760"/>
          </a:xfrm>
          <a:prstGeom prst="rect">
            <a:avLst/>
          </a:prstGeom>
        </p:spPr>
      </p:pic>
      <p:sp>
        <p:nvSpPr>
          <p:cNvPr id="16" name="Text 11"/>
          <p:cNvSpPr/>
          <p:nvPr/>
        </p:nvSpPr>
        <p:spPr>
          <a:xfrm>
            <a:off x="7360920" y="1874520"/>
            <a:ext cx="4114800" cy="713232"/>
          </a:xfrm>
          <a:prstGeom prst="rect">
            <a:avLst/>
          </a:prstGeom>
          <a:noFill/>
          <a:ln/>
        </p:spPr>
        <p:txBody>
          <a:bodyPr wrap="square" lIns="0" tIns="0" rIns="0" bIns="0" rtlCol="0" anchor="ctr"/>
          <a:lstStyle/>
          <a:p>
            <a:pPr marL="0" indent="0">
              <a:buNone/>
            </a:pPr>
            <a:r>
              <a:rPr lang="en-US" sz="1700" b="1" dirty="0">
                <a:solidFill>
                  <a:srgbClr val="FFFFFF"/>
                </a:solidFill>
                <a:latin typeface="Cambria" pitchFamily="34" charset="0"/>
                <a:ea typeface="Cambria" pitchFamily="34" charset="-122"/>
                <a:cs typeface="Cambria" pitchFamily="34" charset="-120"/>
              </a:rPr>
              <a:t>Een VvE lijkt op een voetbalclub</a:t>
            </a:r>
            <a:endParaRPr lang="en-US" sz="1700" dirty="0"/>
          </a:p>
        </p:txBody>
      </p:sp>
      <p:sp>
        <p:nvSpPr>
          <p:cNvPr id="17" name="Text 12"/>
          <p:cNvSpPr/>
          <p:nvPr/>
        </p:nvSpPr>
        <p:spPr>
          <a:xfrm>
            <a:off x="6492240" y="2651760"/>
            <a:ext cx="4937760" cy="3429000"/>
          </a:xfrm>
          <a:prstGeom prst="rect">
            <a:avLst/>
          </a:prstGeom>
          <a:noFill/>
          <a:ln/>
        </p:spPr>
        <p:txBody>
          <a:bodyPr wrap="square" lIns="0" tIns="0" rIns="0" bIns="0" rtlCol="0" anchor="t"/>
          <a:lstStyle/>
          <a:p>
            <a:pPr marL="342900" indent="-342900">
              <a:lnSpc>
                <a:spcPct val="108000"/>
              </a:lnSpc>
              <a:spcAft>
                <a:spcPts val="700"/>
              </a:spcAft>
              <a:buSzPct val="100000"/>
              <a:buChar char="•"/>
            </a:pPr>
            <a:r>
              <a:rPr lang="en-US" sz="1150" dirty="0">
                <a:solidFill>
                  <a:srgbClr val="DCEAEC"/>
                </a:solidFill>
                <a:latin typeface="Calibri" pitchFamily="34" charset="0"/>
                <a:ea typeface="Calibri" pitchFamily="34" charset="-122"/>
                <a:cs typeface="Calibri" pitchFamily="34" charset="-120"/>
              </a:rPr>
              <a:t>Er is veel werk aan beheer en onderhoud, en de leden moeten dat zelf regelen — zelf doen, of duur inhuren.</a:t>
            </a:r>
            <a:endParaRPr lang="en-US" sz="1150" dirty="0"/>
          </a:p>
          <a:p>
            <a:pPr marL="342900" indent="-342900">
              <a:lnSpc>
                <a:spcPct val="108000"/>
              </a:lnSpc>
              <a:spcAft>
                <a:spcPts val="700"/>
              </a:spcAft>
              <a:buSzPct val="100000"/>
              <a:buChar char="•"/>
            </a:pPr>
            <a:r>
              <a:rPr lang="en-US" sz="1150" dirty="0">
                <a:solidFill>
                  <a:srgbClr val="DCEAEC"/>
                </a:solidFill>
                <a:latin typeface="Calibri" pitchFamily="34" charset="0"/>
                <a:ea typeface="Calibri" pitchFamily="34" charset="-122"/>
                <a:cs typeface="Calibri" pitchFamily="34" charset="-120"/>
              </a:rPr>
              <a:t>In de praktijk afhankelijk van vrijwilligers, qua bouwkunde op zijn best amateurs.</a:t>
            </a:r>
            <a:endParaRPr lang="en-US" sz="1150" dirty="0"/>
          </a:p>
          <a:p>
            <a:pPr marL="342900" indent="-342900">
              <a:lnSpc>
                <a:spcPct val="108000"/>
              </a:lnSpc>
              <a:spcAft>
                <a:spcPts val="700"/>
              </a:spcAft>
              <a:buSzPct val="100000"/>
              <a:buChar char="•"/>
            </a:pPr>
            <a:r>
              <a:rPr lang="en-US" sz="1150" dirty="0">
                <a:solidFill>
                  <a:srgbClr val="DCEAEC"/>
                </a:solidFill>
                <a:latin typeface="Calibri" pitchFamily="34" charset="0"/>
                <a:ea typeface="Calibri" pitchFamily="34" charset="-122"/>
                <a:cs typeface="Calibri" pitchFamily="34" charset="-120"/>
              </a:rPr>
              <a:t>Achter 'de VvE' gaan altijd mensen schuil: twee tot vele honderden eigenaren — uw buren, en doorgaans ook kiezers.</a:t>
            </a:r>
            <a:endParaRPr lang="en-US" sz="1150" dirty="0"/>
          </a:p>
          <a:p>
            <a:pPr marL="342900" indent="-342900">
              <a:lnSpc>
                <a:spcPct val="108000"/>
              </a:lnSpc>
              <a:spcAft>
                <a:spcPts val="700"/>
              </a:spcAft>
              <a:buSzPct val="100000"/>
              <a:buChar char="•"/>
            </a:pPr>
            <a:r>
              <a:rPr lang="en-US" sz="1150" b="1" dirty="0">
                <a:solidFill>
                  <a:srgbClr val="E0922F"/>
                </a:solidFill>
                <a:latin typeface="Calibri" pitchFamily="34" charset="0"/>
                <a:ea typeface="Calibri" pitchFamily="34" charset="-122"/>
                <a:cs typeface="Calibri" pitchFamily="34" charset="-120"/>
              </a:rPr>
              <a:t>'De VvE besluit' is steeds een verkorting van: die eigenaren moeten het samen eens worden.</a:t>
            </a:r>
            <a:endParaRPr lang="en-US" sz="1150" dirty="0"/>
          </a:p>
          <a:p>
            <a:pPr marL="342900" indent="-342900">
              <a:lnSpc>
                <a:spcPct val="108000"/>
              </a:lnSpc>
              <a:buSzPct val="100000"/>
              <a:buChar char="•"/>
            </a:pPr>
            <a:r>
              <a:rPr lang="en-US" sz="1150" dirty="0">
                <a:solidFill>
                  <a:srgbClr val="DCEAEC"/>
                </a:solidFill>
                <a:latin typeface="Calibri" pitchFamily="34" charset="0"/>
                <a:ea typeface="Calibri" pitchFamily="34" charset="-122"/>
                <a:cs typeface="Calibri" pitchFamily="34" charset="-120"/>
              </a:rPr>
              <a:t>En de leden moeten zelf dingen (gaan) doen — net zoals in een voetbalclub zonder vrijwilligers alles stilvalt.</a:t>
            </a:r>
            <a:endParaRPr lang="en-US" sz="1150" dirty="0"/>
          </a:p>
        </p:txBody>
      </p:sp>
      <p:sp>
        <p:nvSpPr>
          <p:cNvPr id="18" name="Text 13"/>
          <p:cNvSpPr/>
          <p:nvPr/>
        </p:nvSpPr>
        <p:spPr>
          <a:xfrm>
            <a:off x="502920" y="6473952"/>
            <a:ext cx="7315200" cy="274320"/>
          </a:xfrm>
          <a:prstGeom prst="rect">
            <a:avLst/>
          </a:prstGeom>
          <a:noFill/>
          <a:ln/>
        </p:spPr>
        <p:txBody>
          <a:bodyPr wrap="square" lIns="0" tIns="0" rIns="0" bIns="0" rtlCol="0" anchor="ctr"/>
          <a:lstStyle/>
          <a:p>
            <a:pPr marL="0" indent="0" algn="l">
              <a:buNone/>
            </a:pPr>
            <a:r>
              <a:rPr lang="en-US" sz="900" dirty="0">
                <a:solidFill>
                  <a:srgbClr val="5E7178"/>
                </a:solidFill>
                <a:latin typeface="Calibri" pitchFamily="34" charset="0"/>
                <a:ea typeface="Calibri" pitchFamily="34" charset="-122"/>
                <a:cs typeface="Calibri" pitchFamily="34" charset="-120"/>
              </a:rPr>
              <a:t>VvENET  ·  werksessie 'Door de helft'  ·  29 juni 2026</a:t>
            </a:r>
            <a:endParaRPr lang="en-US" sz="900" dirty="0"/>
          </a:p>
        </p:txBody>
      </p:sp>
      <p:sp>
        <p:nvSpPr>
          <p:cNvPr id="19" name="Text 14"/>
          <p:cNvSpPr/>
          <p:nvPr/>
        </p:nvSpPr>
        <p:spPr>
          <a:xfrm>
            <a:off x="11247120" y="6473952"/>
            <a:ext cx="411480" cy="274320"/>
          </a:xfrm>
          <a:prstGeom prst="rect">
            <a:avLst/>
          </a:prstGeom>
          <a:noFill/>
          <a:ln/>
        </p:spPr>
        <p:txBody>
          <a:bodyPr wrap="square" lIns="0" tIns="0" rIns="0" bIns="0" rtlCol="0" anchor="ctr"/>
          <a:lstStyle/>
          <a:p>
            <a:pPr marL="0" indent="0" algn="r">
              <a:buNone/>
            </a:pPr>
            <a:r>
              <a:rPr lang="en-US" sz="900" dirty="0">
                <a:solidFill>
                  <a:srgbClr val="5E7178"/>
                </a:solidFill>
                <a:latin typeface="Calibri" pitchFamily="34" charset="0"/>
                <a:ea typeface="Calibri" pitchFamily="34" charset="-122"/>
                <a:cs typeface="Calibri" pitchFamily="34" charset="-120"/>
              </a:rPr>
              <a:t>6</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502920" y="457200"/>
            <a:ext cx="566928" cy="566928"/>
          </a:xfrm>
          <a:prstGeom prst="ellipse">
            <a:avLst/>
          </a:prstGeom>
          <a:solidFill>
            <a:srgbClr val="EEF5F6"/>
          </a:solidFill>
          <a:ln/>
        </p:spPr>
      </p:sp>
      <p:pic>
        <p:nvPicPr>
          <p:cNvPr id="3" name="Image 0" descr="preencoded.png"/>
          <p:cNvPicPr>
            <a:picLocks noChangeAspect="1"/>
          </p:cNvPicPr>
          <p:nvPr/>
        </p:nvPicPr>
        <p:blipFill>
          <a:blip r:embed="rId3"/>
          <a:stretch>
            <a:fillRect/>
          </a:stretch>
        </p:blipFill>
        <p:spPr>
          <a:xfrm>
            <a:off x="640080" y="594360"/>
            <a:ext cx="292608" cy="292608"/>
          </a:xfrm>
          <a:prstGeom prst="rect">
            <a:avLst/>
          </a:prstGeom>
        </p:spPr>
      </p:pic>
      <p:sp>
        <p:nvSpPr>
          <p:cNvPr id="4" name="Text 1"/>
          <p:cNvSpPr/>
          <p:nvPr/>
        </p:nvSpPr>
        <p:spPr>
          <a:xfrm>
            <a:off x="1207008" y="457200"/>
            <a:ext cx="8503920" cy="274320"/>
          </a:xfrm>
          <a:prstGeom prst="rect">
            <a:avLst/>
          </a:prstGeom>
          <a:noFill/>
          <a:ln/>
        </p:spPr>
        <p:txBody>
          <a:bodyPr wrap="square" lIns="0" tIns="0" rIns="0" bIns="0" rtlCol="0" anchor="ctr"/>
          <a:lstStyle/>
          <a:p>
            <a:pPr marL="0" indent="0">
              <a:buNone/>
            </a:pPr>
            <a:r>
              <a:rPr lang="en-US" sz="1100" b="1" kern="0" spc="200" dirty="0">
                <a:solidFill>
                  <a:srgbClr val="0E7C86"/>
                </a:solidFill>
                <a:latin typeface="Calibri" pitchFamily="34" charset="0"/>
                <a:ea typeface="Calibri" pitchFamily="34" charset="-122"/>
                <a:cs typeface="Calibri" pitchFamily="34" charset="-120"/>
              </a:rPr>
              <a:t>2 · DE RECHTSPOSITIE</a:t>
            </a:r>
            <a:endParaRPr lang="en-US" sz="1100" dirty="0"/>
          </a:p>
        </p:txBody>
      </p:sp>
      <p:sp>
        <p:nvSpPr>
          <p:cNvPr id="5" name="Text 2"/>
          <p:cNvSpPr/>
          <p:nvPr/>
        </p:nvSpPr>
        <p:spPr>
          <a:xfrm>
            <a:off x="1188720" y="713232"/>
            <a:ext cx="8732520" cy="640080"/>
          </a:xfrm>
          <a:prstGeom prst="rect">
            <a:avLst/>
          </a:prstGeom>
          <a:noFill/>
          <a:ln/>
        </p:spPr>
        <p:txBody>
          <a:bodyPr wrap="square" lIns="0" tIns="0" rIns="0" bIns="0" rtlCol="0" anchor="ctr"/>
          <a:lstStyle/>
          <a:p>
            <a:pPr marL="0" indent="0">
              <a:buNone/>
            </a:pPr>
            <a:r>
              <a:rPr lang="en-US" sz="2300" b="1" dirty="0">
                <a:solidFill>
                  <a:srgbClr val="1B2E34"/>
                </a:solidFill>
                <a:latin typeface="Cambria" pitchFamily="34" charset="0"/>
                <a:ea typeface="Cambria" pitchFamily="34" charset="-122"/>
                <a:cs typeface="Cambria" pitchFamily="34" charset="-120"/>
              </a:rPr>
              <a:t>Een VvE-appartement is géén koopwoning</a:t>
            </a:r>
            <a:endParaRPr lang="en-US" sz="2300" dirty="0"/>
          </a:p>
        </p:txBody>
      </p:sp>
      <p:pic>
        <p:nvPicPr>
          <p:cNvPr id="6" name="Image 1" descr="preencoded.png"/>
          <p:cNvPicPr>
            <a:picLocks noChangeAspect="1"/>
          </p:cNvPicPr>
          <p:nvPr/>
        </p:nvPicPr>
        <p:blipFill>
          <a:blip r:embed="rId4"/>
          <a:stretch>
            <a:fillRect/>
          </a:stretch>
        </p:blipFill>
        <p:spPr>
          <a:xfrm>
            <a:off x="10076688" y="402336"/>
            <a:ext cx="1554480" cy="662044"/>
          </a:xfrm>
          <a:prstGeom prst="rect">
            <a:avLst/>
          </a:prstGeom>
        </p:spPr>
      </p:pic>
      <p:sp>
        <p:nvSpPr>
          <p:cNvPr id="7" name="Shape 3"/>
          <p:cNvSpPr/>
          <p:nvPr/>
        </p:nvSpPr>
        <p:spPr>
          <a:xfrm>
            <a:off x="502920" y="1600200"/>
            <a:ext cx="5532120" cy="4572000"/>
          </a:xfrm>
          <a:prstGeom prst="roundRect">
            <a:avLst>
              <a:gd name="adj" fmla="val 2000"/>
            </a:avLst>
          </a:prstGeom>
          <a:solidFill>
            <a:srgbClr val="EEF5F6"/>
          </a:solidFill>
          <a:ln/>
          <a:effectLst>
            <a:outerShdw blurRad="88900" dist="38100" dir="5400000" algn="bl" rotWithShape="0">
              <a:srgbClr val="000000">
                <a:alpha val="13000"/>
              </a:srgbClr>
            </a:outerShdw>
          </a:effectLst>
        </p:spPr>
      </p:sp>
      <p:sp>
        <p:nvSpPr>
          <p:cNvPr id="8" name="Text 4"/>
          <p:cNvSpPr/>
          <p:nvPr/>
        </p:nvSpPr>
        <p:spPr>
          <a:xfrm>
            <a:off x="777240" y="1810512"/>
            <a:ext cx="5029200" cy="548640"/>
          </a:xfrm>
          <a:prstGeom prst="rect">
            <a:avLst/>
          </a:prstGeom>
          <a:noFill/>
          <a:ln/>
        </p:spPr>
        <p:txBody>
          <a:bodyPr wrap="square" lIns="0" tIns="0" rIns="0" bIns="0" rtlCol="0" anchor="ctr"/>
          <a:lstStyle/>
          <a:p>
            <a:pPr marL="0" indent="0">
              <a:buNone/>
            </a:pPr>
            <a:r>
              <a:rPr lang="en-US" sz="1600" b="1" dirty="0">
                <a:solidFill>
                  <a:srgbClr val="0E7C86"/>
                </a:solidFill>
                <a:latin typeface="Cambria" pitchFamily="34" charset="0"/>
                <a:ea typeface="Cambria" pitchFamily="34" charset="-122"/>
                <a:cs typeface="Cambria" pitchFamily="34" charset="-120"/>
              </a:rPr>
              <a:t>U koopt geen huis, maar een appartementsrecht</a:t>
            </a:r>
            <a:endParaRPr lang="en-US" sz="1600" dirty="0"/>
          </a:p>
        </p:txBody>
      </p:sp>
      <p:sp>
        <p:nvSpPr>
          <p:cNvPr id="9" name="Text 5"/>
          <p:cNvSpPr/>
          <p:nvPr/>
        </p:nvSpPr>
        <p:spPr>
          <a:xfrm>
            <a:off x="777240" y="2377440"/>
            <a:ext cx="5029200" cy="3657600"/>
          </a:xfrm>
          <a:prstGeom prst="rect">
            <a:avLst/>
          </a:prstGeom>
          <a:noFill/>
          <a:ln/>
        </p:spPr>
        <p:txBody>
          <a:bodyPr wrap="square" lIns="0" tIns="0" rIns="0" bIns="0" rtlCol="0" anchor="t"/>
          <a:lstStyle/>
          <a:p>
            <a:pPr marL="342900" indent="-342900">
              <a:lnSpc>
                <a:spcPct val="118000"/>
              </a:lnSpc>
              <a:spcAft>
                <a:spcPts val="800"/>
              </a:spcAft>
              <a:buSzPct val="100000"/>
              <a:buChar char="•"/>
            </a:pPr>
            <a:r>
              <a:rPr lang="en-US" sz="1300" dirty="0">
                <a:solidFill>
                  <a:srgbClr val="1B2E34"/>
                </a:solidFill>
                <a:latin typeface="Calibri" pitchFamily="34" charset="0"/>
                <a:ea typeface="Calibri" pitchFamily="34" charset="-122"/>
                <a:cs typeface="Calibri" pitchFamily="34" charset="-120"/>
              </a:rPr>
              <a:t>Ze ógen als huizen, maar het zijn aandelen in de gemeenschap plus een uitsluitend gebruiksrecht van een privégedeelte.</a:t>
            </a:r>
            <a:endParaRPr lang="en-US" sz="1300" dirty="0"/>
          </a:p>
          <a:p>
            <a:pPr marL="342900" indent="-342900">
              <a:lnSpc>
                <a:spcPct val="118000"/>
              </a:lnSpc>
              <a:spcAft>
                <a:spcPts val="800"/>
              </a:spcAft>
              <a:buSzPct val="100000"/>
              <a:buChar char="•"/>
            </a:pPr>
            <a:r>
              <a:rPr lang="en-US" sz="1300" dirty="0">
                <a:solidFill>
                  <a:srgbClr val="1B2E34"/>
                </a:solidFill>
                <a:latin typeface="Calibri" pitchFamily="34" charset="0"/>
                <a:ea typeface="Calibri" pitchFamily="34" charset="-122"/>
                <a:cs typeface="Calibri" pitchFamily="34" charset="-120"/>
              </a:rPr>
              <a:t>(dwang) niet-opzegbaar lid van de VvE, zolang u eigenaar bent.</a:t>
            </a:r>
            <a:endParaRPr lang="en-US" sz="1300" dirty="0"/>
          </a:p>
          <a:p>
            <a:pPr marL="342900" indent="-342900">
              <a:lnSpc>
                <a:spcPct val="118000"/>
              </a:lnSpc>
              <a:spcAft>
                <a:spcPts val="800"/>
              </a:spcAft>
              <a:buSzPct val="100000"/>
              <a:buChar char="•"/>
            </a:pPr>
            <a:r>
              <a:rPr lang="en-US" sz="1300" dirty="0">
                <a:solidFill>
                  <a:srgbClr val="1B2E34"/>
                </a:solidFill>
                <a:latin typeface="Calibri" pitchFamily="34" charset="0"/>
                <a:ea typeface="Calibri" pitchFamily="34" charset="-122"/>
                <a:cs typeface="Calibri" pitchFamily="34" charset="-120"/>
              </a:rPr>
              <a:t>(dwang) hoofdelijk aansprakelijk voor uw aandeel in de schulden.</a:t>
            </a:r>
            <a:endParaRPr lang="en-US" sz="1300" dirty="0"/>
          </a:p>
          <a:p>
            <a:pPr marL="342900" indent="-342900">
              <a:lnSpc>
                <a:spcPct val="118000"/>
              </a:lnSpc>
              <a:spcAft>
                <a:spcPts val="800"/>
              </a:spcAft>
              <a:buSzPct val="100000"/>
              <a:buChar char="•"/>
            </a:pPr>
            <a:r>
              <a:rPr lang="en-US" sz="1300" dirty="0">
                <a:solidFill>
                  <a:srgbClr val="1B2E34"/>
                </a:solidFill>
                <a:latin typeface="Calibri" pitchFamily="34" charset="0"/>
                <a:ea typeface="Calibri" pitchFamily="34" charset="-122"/>
                <a:cs typeface="Calibri" pitchFamily="34" charset="-120"/>
              </a:rPr>
              <a:t>(dwang) mee-verantwoordelijk het gebouw in dezelfde staat te houden.</a:t>
            </a:r>
            <a:endParaRPr lang="en-US" sz="1300" dirty="0"/>
          </a:p>
          <a:p>
            <a:pPr marL="342900" indent="-342900">
              <a:lnSpc>
                <a:spcPct val="118000"/>
              </a:lnSpc>
              <a:buSzPct val="100000"/>
              <a:buChar char="•"/>
            </a:pPr>
            <a:r>
              <a:rPr lang="en-US" sz="1300" b="1" dirty="0">
                <a:solidFill>
                  <a:srgbClr val="BE4A33"/>
                </a:solidFill>
                <a:latin typeface="Calibri" pitchFamily="34" charset="0"/>
                <a:ea typeface="Calibri" pitchFamily="34" charset="-122"/>
                <a:cs typeface="Calibri" pitchFamily="34" charset="-120"/>
              </a:rPr>
              <a:t>(recht) exclusief gebruik van uw privégedeelte — maar dat kán u worden ontnomen.</a:t>
            </a:r>
            <a:endParaRPr lang="en-US" sz="1300" dirty="0"/>
          </a:p>
        </p:txBody>
      </p:sp>
      <p:sp>
        <p:nvSpPr>
          <p:cNvPr id="10" name="Shape 6"/>
          <p:cNvSpPr/>
          <p:nvPr/>
        </p:nvSpPr>
        <p:spPr>
          <a:xfrm>
            <a:off x="6217920" y="1600200"/>
            <a:ext cx="5440680" cy="4572000"/>
          </a:xfrm>
          <a:prstGeom prst="roundRect">
            <a:avLst>
              <a:gd name="adj" fmla="val 2000"/>
            </a:avLst>
          </a:prstGeom>
          <a:solidFill>
            <a:srgbClr val="0B3540"/>
          </a:solidFill>
          <a:ln/>
          <a:effectLst>
            <a:outerShdw blurRad="88900" dist="38100" dir="5400000" algn="bl" rotWithShape="0">
              <a:srgbClr val="000000">
                <a:alpha val="13000"/>
              </a:srgbClr>
            </a:outerShdw>
          </a:effectLst>
        </p:spPr>
      </p:sp>
      <p:sp>
        <p:nvSpPr>
          <p:cNvPr id="11" name="Text 7"/>
          <p:cNvSpPr/>
          <p:nvPr/>
        </p:nvSpPr>
        <p:spPr>
          <a:xfrm>
            <a:off x="6492240" y="1828800"/>
            <a:ext cx="4937760" cy="640080"/>
          </a:xfrm>
          <a:prstGeom prst="rect">
            <a:avLst/>
          </a:prstGeom>
          <a:noFill/>
          <a:ln/>
        </p:spPr>
        <p:txBody>
          <a:bodyPr wrap="square" lIns="0" tIns="0" rIns="0" bIns="0" rtlCol="0" anchor="ctr"/>
          <a:lstStyle/>
          <a:p>
            <a:pPr marL="0" indent="0">
              <a:buNone/>
            </a:pPr>
            <a:r>
              <a:rPr lang="en-US" sz="1700" b="1" dirty="0">
                <a:solidFill>
                  <a:srgbClr val="FFFFFF"/>
                </a:solidFill>
                <a:latin typeface="Cambria" pitchFamily="34" charset="0"/>
                <a:ea typeface="Cambria" pitchFamily="34" charset="-122"/>
                <a:cs typeface="Cambria" pitchFamily="34" charset="-120"/>
              </a:rPr>
              <a:t>Wie kan u bij overlast uit uw huis zetten?</a:t>
            </a:r>
            <a:endParaRPr lang="en-US" sz="1700" dirty="0"/>
          </a:p>
        </p:txBody>
      </p:sp>
      <p:sp>
        <p:nvSpPr>
          <p:cNvPr id="12" name="Shape 8"/>
          <p:cNvSpPr/>
          <p:nvPr/>
        </p:nvSpPr>
        <p:spPr>
          <a:xfrm>
            <a:off x="6492240" y="2651760"/>
            <a:ext cx="4937760" cy="786384"/>
          </a:xfrm>
          <a:prstGeom prst="roundRect">
            <a:avLst>
              <a:gd name="adj" fmla="val 6977"/>
            </a:avLst>
          </a:prstGeom>
          <a:solidFill>
            <a:srgbClr val="103F4C"/>
          </a:solidFill>
          <a:ln/>
        </p:spPr>
      </p:sp>
      <p:sp>
        <p:nvSpPr>
          <p:cNvPr id="13" name="Text 9"/>
          <p:cNvSpPr/>
          <p:nvPr/>
        </p:nvSpPr>
        <p:spPr>
          <a:xfrm>
            <a:off x="6720840" y="2651760"/>
            <a:ext cx="1737360" cy="786384"/>
          </a:xfrm>
          <a:prstGeom prst="rect">
            <a:avLst/>
          </a:prstGeom>
          <a:noFill/>
          <a:ln/>
        </p:spPr>
        <p:txBody>
          <a:bodyPr wrap="square" lIns="0" tIns="0" rIns="0" bIns="0" rtlCol="0" anchor="ctr"/>
          <a:lstStyle/>
          <a:p>
            <a:pPr marL="0" indent="0">
              <a:buNone/>
            </a:pPr>
            <a:r>
              <a:rPr lang="en-US" sz="1500" b="1" dirty="0">
                <a:solidFill>
                  <a:srgbClr val="FFFFFF"/>
                </a:solidFill>
                <a:latin typeface="Cambria" pitchFamily="34" charset="0"/>
                <a:ea typeface="Cambria" pitchFamily="34" charset="-122"/>
                <a:cs typeface="Cambria" pitchFamily="34" charset="-120"/>
              </a:rPr>
              <a:t>Eigen huis</a:t>
            </a:r>
            <a:endParaRPr lang="en-US" sz="1500" dirty="0"/>
          </a:p>
        </p:txBody>
      </p:sp>
      <p:sp>
        <p:nvSpPr>
          <p:cNvPr id="14" name="Text 10"/>
          <p:cNvSpPr/>
          <p:nvPr/>
        </p:nvSpPr>
        <p:spPr>
          <a:xfrm>
            <a:off x="8458200" y="2651760"/>
            <a:ext cx="2788920" cy="786384"/>
          </a:xfrm>
          <a:prstGeom prst="rect">
            <a:avLst/>
          </a:prstGeom>
          <a:noFill/>
          <a:ln/>
        </p:spPr>
        <p:txBody>
          <a:bodyPr wrap="square" lIns="0" tIns="0" rIns="0" bIns="0" rtlCol="0" anchor="ctr"/>
          <a:lstStyle/>
          <a:p>
            <a:pPr marL="0" indent="0">
              <a:buNone/>
            </a:pPr>
            <a:r>
              <a:rPr lang="en-US" sz="1350" b="1" dirty="0">
                <a:solidFill>
                  <a:srgbClr val="3E8E7E"/>
                </a:solidFill>
                <a:latin typeface="Calibri" pitchFamily="34" charset="0"/>
                <a:ea typeface="Calibri" pitchFamily="34" charset="-122"/>
                <a:cs typeface="Calibri" pitchFamily="34" charset="-120"/>
              </a:rPr>
              <a:t>niemand</a:t>
            </a:r>
            <a:endParaRPr lang="en-US" sz="1350" dirty="0"/>
          </a:p>
        </p:txBody>
      </p:sp>
      <p:sp>
        <p:nvSpPr>
          <p:cNvPr id="15" name="Shape 11"/>
          <p:cNvSpPr/>
          <p:nvPr/>
        </p:nvSpPr>
        <p:spPr>
          <a:xfrm>
            <a:off x="6492240" y="3566160"/>
            <a:ext cx="4937760" cy="786384"/>
          </a:xfrm>
          <a:prstGeom prst="roundRect">
            <a:avLst>
              <a:gd name="adj" fmla="val 6977"/>
            </a:avLst>
          </a:prstGeom>
          <a:solidFill>
            <a:srgbClr val="103F4C"/>
          </a:solidFill>
          <a:ln/>
        </p:spPr>
      </p:sp>
      <p:sp>
        <p:nvSpPr>
          <p:cNvPr id="16" name="Text 12"/>
          <p:cNvSpPr/>
          <p:nvPr/>
        </p:nvSpPr>
        <p:spPr>
          <a:xfrm>
            <a:off x="6720840" y="3566160"/>
            <a:ext cx="1737360" cy="786384"/>
          </a:xfrm>
          <a:prstGeom prst="rect">
            <a:avLst/>
          </a:prstGeom>
          <a:noFill/>
          <a:ln/>
        </p:spPr>
        <p:txBody>
          <a:bodyPr wrap="square" lIns="0" tIns="0" rIns="0" bIns="0" rtlCol="0" anchor="ctr"/>
          <a:lstStyle/>
          <a:p>
            <a:pPr marL="0" indent="0">
              <a:buNone/>
            </a:pPr>
            <a:r>
              <a:rPr lang="en-US" sz="1500" b="1" dirty="0">
                <a:solidFill>
                  <a:srgbClr val="FFFFFF"/>
                </a:solidFill>
                <a:latin typeface="Cambria" pitchFamily="34" charset="0"/>
                <a:ea typeface="Cambria" pitchFamily="34" charset="-122"/>
                <a:cs typeface="Cambria" pitchFamily="34" charset="-120"/>
              </a:rPr>
              <a:t>Huurhuis</a:t>
            </a:r>
            <a:endParaRPr lang="en-US" sz="1500" dirty="0"/>
          </a:p>
        </p:txBody>
      </p:sp>
      <p:sp>
        <p:nvSpPr>
          <p:cNvPr id="17" name="Text 13"/>
          <p:cNvSpPr/>
          <p:nvPr/>
        </p:nvSpPr>
        <p:spPr>
          <a:xfrm>
            <a:off x="8458200" y="3566160"/>
            <a:ext cx="2788920" cy="786384"/>
          </a:xfrm>
          <a:prstGeom prst="rect">
            <a:avLst/>
          </a:prstGeom>
          <a:noFill/>
          <a:ln/>
        </p:spPr>
        <p:txBody>
          <a:bodyPr wrap="square" lIns="0" tIns="0" rIns="0" bIns="0" rtlCol="0" anchor="ctr"/>
          <a:lstStyle/>
          <a:p>
            <a:pPr marL="0" indent="0">
              <a:buNone/>
            </a:pPr>
            <a:r>
              <a:rPr lang="en-US" sz="1350" b="1" dirty="0">
                <a:solidFill>
                  <a:srgbClr val="E0922F"/>
                </a:solidFill>
                <a:latin typeface="Calibri" pitchFamily="34" charset="0"/>
                <a:ea typeface="Calibri" pitchFamily="34" charset="-122"/>
                <a:cs typeface="Calibri" pitchFamily="34" charset="-120"/>
              </a:rPr>
              <a:t>de rechter</a:t>
            </a:r>
            <a:endParaRPr lang="en-US" sz="1350" dirty="0"/>
          </a:p>
        </p:txBody>
      </p:sp>
      <p:sp>
        <p:nvSpPr>
          <p:cNvPr id="18" name="Shape 14"/>
          <p:cNvSpPr/>
          <p:nvPr/>
        </p:nvSpPr>
        <p:spPr>
          <a:xfrm>
            <a:off x="6492240" y="4480560"/>
            <a:ext cx="4937760" cy="786384"/>
          </a:xfrm>
          <a:prstGeom prst="roundRect">
            <a:avLst>
              <a:gd name="adj" fmla="val 6977"/>
            </a:avLst>
          </a:prstGeom>
          <a:solidFill>
            <a:srgbClr val="103F4C"/>
          </a:solidFill>
          <a:ln/>
        </p:spPr>
      </p:sp>
      <p:sp>
        <p:nvSpPr>
          <p:cNvPr id="19" name="Text 15"/>
          <p:cNvSpPr/>
          <p:nvPr/>
        </p:nvSpPr>
        <p:spPr>
          <a:xfrm>
            <a:off x="6720840" y="4480560"/>
            <a:ext cx="1737360" cy="786384"/>
          </a:xfrm>
          <a:prstGeom prst="rect">
            <a:avLst/>
          </a:prstGeom>
          <a:noFill/>
          <a:ln/>
        </p:spPr>
        <p:txBody>
          <a:bodyPr wrap="square" lIns="0" tIns="0" rIns="0" bIns="0" rtlCol="0" anchor="ctr"/>
          <a:lstStyle/>
          <a:p>
            <a:pPr marL="0" indent="0">
              <a:buNone/>
            </a:pPr>
            <a:r>
              <a:rPr lang="en-US" sz="1500" b="1" dirty="0">
                <a:solidFill>
                  <a:srgbClr val="FFFFFF"/>
                </a:solidFill>
                <a:latin typeface="Cambria" pitchFamily="34" charset="0"/>
                <a:ea typeface="Cambria" pitchFamily="34" charset="-122"/>
                <a:cs typeface="Cambria" pitchFamily="34" charset="-120"/>
              </a:rPr>
              <a:t>VvE-huis</a:t>
            </a:r>
            <a:endParaRPr lang="en-US" sz="1500" dirty="0"/>
          </a:p>
        </p:txBody>
      </p:sp>
      <p:sp>
        <p:nvSpPr>
          <p:cNvPr id="20" name="Text 16"/>
          <p:cNvSpPr/>
          <p:nvPr/>
        </p:nvSpPr>
        <p:spPr>
          <a:xfrm>
            <a:off x="8458200" y="4480560"/>
            <a:ext cx="2788920" cy="786384"/>
          </a:xfrm>
          <a:prstGeom prst="rect">
            <a:avLst/>
          </a:prstGeom>
          <a:noFill/>
          <a:ln/>
        </p:spPr>
        <p:txBody>
          <a:bodyPr wrap="square" lIns="0" tIns="0" rIns="0" bIns="0" rtlCol="0" anchor="ctr"/>
          <a:lstStyle/>
          <a:p>
            <a:pPr marL="0" indent="0">
              <a:buNone/>
            </a:pPr>
            <a:r>
              <a:rPr lang="en-US" sz="1350" b="1" dirty="0">
                <a:solidFill>
                  <a:srgbClr val="BE4A33"/>
                </a:solidFill>
                <a:latin typeface="Calibri" pitchFamily="34" charset="0"/>
                <a:ea typeface="Calibri" pitchFamily="34" charset="-122"/>
                <a:cs typeface="Calibri" pitchFamily="34" charset="-120"/>
              </a:rPr>
              <a:t>de ledenvergadering — uw buren</a:t>
            </a:r>
            <a:endParaRPr lang="en-US" sz="1350" dirty="0"/>
          </a:p>
        </p:txBody>
      </p:sp>
      <p:sp>
        <p:nvSpPr>
          <p:cNvPr id="21" name="Text 17"/>
          <p:cNvSpPr/>
          <p:nvPr/>
        </p:nvSpPr>
        <p:spPr>
          <a:xfrm>
            <a:off x="6492240" y="5440680"/>
            <a:ext cx="4937760" cy="548640"/>
          </a:xfrm>
          <a:prstGeom prst="rect">
            <a:avLst/>
          </a:prstGeom>
          <a:noFill/>
          <a:ln/>
        </p:spPr>
        <p:txBody>
          <a:bodyPr wrap="square" lIns="0" tIns="0" rIns="0" bIns="0" rtlCol="0" anchor="ctr"/>
          <a:lstStyle/>
          <a:p>
            <a:pPr marL="0" indent="0">
              <a:buNone/>
            </a:pPr>
            <a:r>
              <a:rPr lang="en-US" sz="1250" i="1" dirty="0">
                <a:solidFill>
                  <a:srgbClr val="CFE3E6"/>
                </a:solidFill>
                <a:latin typeface="Calibri" pitchFamily="34" charset="0"/>
                <a:ea typeface="Calibri" pitchFamily="34" charset="-122"/>
                <a:cs typeface="Calibri" pitchFamily="34" charset="-120"/>
              </a:rPr>
              <a:t>Bent u het niet eens met de vergadering? Dan moet ú naar de rechter.</a:t>
            </a:r>
            <a:endParaRPr lang="en-US" sz="1250" dirty="0"/>
          </a:p>
        </p:txBody>
      </p:sp>
      <p:sp>
        <p:nvSpPr>
          <p:cNvPr id="22" name="Text 18"/>
          <p:cNvSpPr/>
          <p:nvPr/>
        </p:nvSpPr>
        <p:spPr>
          <a:xfrm>
            <a:off x="502920" y="6473952"/>
            <a:ext cx="7315200" cy="274320"/>
          </a:xfrm>
          <a:prstGeom prst="rect">
            <a:avLst/>
          </a:prstGeom>
          <a:noFill/>
          <a:ln/>
        </p:spPr>
        <p:txBody>
          <a:bodyPr wrap="square" lIns="0" tIns="0" rIns="0" bIns="0" rtlCol="0" anchor="ctr"/>
          <a:lstStyle/>
          <a:p>
            <a:pPr marL="0" indent="0" algn="l">
              <a:buNone/>
            </a:pPr>
            <a:r>
              <a:rPr lang="en-US" sz="900" dirty="0">
                <a:solidFill>
                  <a:srgbClr val="5E7178"/>
                </a:solidFill>
                <a:latin typeface="Calibri" pitchFamily="34" charset="0"/>
                <a:ea typeface="Calibri" pitchFamily="34" charset="-122"/>
                <a:cs typeface="Calibri" pitchFamily="34" charset="-120"/>
              </a:rPr>
              <a:t>VvENET  ·  werksessie 'Door de helft'  ·  29 juni 2026</a:t>
            </a:r>
            <a:endParaRPr lang="en-US" sz="900" dirty="0"/>
          </a:p>
        </p:txBody>
      </p:sp>
      <p:sp>
        <p:nvSpPr>
          <p:cNvPr id="23" name="Text 19"/>
          <p:cNvSpPr/>
          <p:nvPr/>
        </p:nvSpPr>
        <p:spPr>
          <a:xfrm>
            <a:off x="11247120" y="6473952"/>
            <a:ext cx="411480" cy="274320"/>
          </a:xfrm>
          <a:prstGeom prst="rect">
            <a:avLst/>
          </a:prstGeom>
          <a:noFill/>
          <a:ln/>
        </p:spPr>
        <p:txBody>
          <a:bodyPr wrap="square" lIns="0" tIns="0" rIns="0" bIns="0" rtlCol="0" anchor="ctr"/>
          <a:lstStyle/>
          <a:p>
            <a:pPr marL="0" indent="0" algn="r">
              <a:buNone/>
            </a:pPr>
            <a:r>
              <a:rPr lang="en-US" sz="900" dirty="0">
                <a:solidFill>
                  <a:srgbClr val="5E7178"/>
                </a:solidFill>
                <a:latin typeface="Calibri" pitchFamily="34" charset="0"/>
                <a:ea typeface="Calibri" pitchFamily="34" charset="-122"/>
                <a:cs typeface="Calibri" pitchFamily="34" charset="-120"/>
              </a:rPr>
              <a:t>7</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0B3540"/>
        </a:solidFill>
        <a:effectLst/>
      </p:bgPr>
    </p:bg>
    <p:spTree>
      <p:nvGrpSpPr>
        <p:cNvPr id="1" name=""/>
        <p:cNvGrpSpPr/>
        <p:nvPr/>
      </p:nvGrpSpPr>
      <p:grpSpPr>
        <a:xfrm>
          <a:off x="0" y="0"/>
          <a:ext cx="0" cy="0"/>
          <a:chOff x="0" y="0"/>
          <a:chExt cx="0" cy="0"/>
        </a:xfrm>
      </p:grpSpPr>
      <p:sp>
        <p:nvSpPr>
          <p:cNvPr id="2" name="Shape 0"/>
          <p:cNvSpPr/>
          <p:nvPr/>
        </p:nvSpPr>
        <p:spPr>
          <a:xfrm>
            <a:off x="-1463040" y="4114800"/>
            <a:ext cx="4572000" cy="4572000"/>
          </a:xfrm>
          <a:prstGeom prst="ellipse">
            <a:avLst/>
          </a:prstGeom>
          <a:solidFill>
            <a:srgbClr val="103F4C"/>
          </a:solidFill>
          <a:ln/>
        </p:spPr>
      </p:sp>
      <p:sp>
        <p:nvSpPr>
          <p:cNvPr id="3" name="Shape 1"/>
          <p:cNvSpPr/>
          <p:nvPr/>
        </p:nvSpPr>
        <p:spPr>
          <a:xfrm>
            <a:off x="9418320" y="-1280160"/>
            <a:ext cx="3840480" cy="3840480"/>
          </a:xfrm>
          <a:prstGeom prst="ellipse">
            <a:avLst/>
          </a:prstGeom>
          <a:solidFill>
            <a:srgbClr val="0E7C86">
              <a:alpha val="20000"/>
            </a:srgbClr>
          </a:solidFill>
          <a:ln/>
        </p:spPr>
      </p:sp>
      <p:sp>
        <p:nvSpPr>
          <p:cNvPr id="4" name="Text 2"/>
          <p:cNvSpPr/>
          <p:nvPr/>
        </p:nvSpPr>
        <p:spPr>
          <a:xfrm>
            <a:off x="822960" y="1554480"/>
            <a:ext cx="2743200" cy="1463040"/>
          </a:xfrm>
          <a:prstGeom prst="rect">
            <a:avLst/>
          </a:prstGeom>
          <a:noFill/>
          <a:ln/>
        </p:spPr>
        <p:txBody>
          <a:bodyPr wrap="square" lIns="0" tIns="0" rIns="0" bIns="0" rtlCol="0" anchor="ctr"/>
          <a:lstStyle/>
          <a:p>
            <a:pPr marL="0" indent="0">
              <a:buNone/>
            </a:pPr>
            <a:r>
              <a:rPr lang="en-US" sz="12000" b="1" dirty="0">
                <a:solidFill>
                  <a:srgbClr val="14919B"/>
                </a:solidFill>
                <a:latin typeface="Cambria" pitchFamily="34" charset="0"/>
                <a:ea typeface="Cambria" pitchFamily="34" charset="-122"/>
                <a:cs typeface="Cambria" pitchFamily="34" charset="-120"/>
              </a:rPr>
              <a:t>2</a:t>
            </a:r>
            <a:endParaRPr lang="en-US" sz="12000" dirty="0"/>
          </a:p>
        </p:txBody>
      </p:sp>
      <p:sp>
        <p:nvSpPr>
          <p:cNvPr id="5" name="Shape 3"/>
          <p:cNvSpPr/>
          <p:nvPr/>
        </p:nvSpPr>
        <p:spPr>
          <a:xfrm>
            <a:off x="8869680" y="2286000"/>
            <a:ext cx="1645920" cy="1645920"/>
          </a:xfrm>
          <a:prstGeom prst="ellipse">
            <a:avLst/>
          </a:prstGeom>
          <a:solidFill>
            <a:srgbClr val="103F4C"/>
          </a:solidFill>
          <a:ln/>
        </p:spPr>
      </p:sp>
      <p:pic>
        <p:nvPicPr>
          <p:cNvPr id="6" name="Image 0" descr="preencoded.png"/>
          <p:cNvPicPr>
            <a:picLocks noChangeAspect="1"/>
          </p:cNvPicPr>
          <p:nvPr/>
        </p:nvPicPr>
        <p:blipFill>
          <a:blip r:embed="rId3"/>
          <a:stretch>
            <a:fillRect/>
          </a:stretch>
        </p:blipFill>
        <p:spPr>
          <a:xfrm>
            <a:off x="9372600" y="2788920"/>
            <a:ext cx="640080" cy="640080"/>
          </a:xfrm>
          <a:prstGeom prst="rect">
            <a:avLst/>
          </a:prstGeom>
        </p:spPr>
      </p:pic>
      <p:sp>
        <p:nvSpPr>
          <p:cNvPr id="7" name="Text 4"/>
          <p:cNvSpPr/>
          <p:nvPr/>
        </p:nvSpPr>
        <p:spPr>
          <a:xfrm>
            <a:off x="2743200" y="2697480"/>
            <a:ext cx="5943600" cy="1234440"/>
          </a:xfrm>
          <a:prstGeom prst="rect">
            <a:avLst/>
          </a:prstGeom>
          <a:noFill/>
          <a:ln/>
        </p:spPr>
        <p:txBody>
          <a:bodyPr wrap="square" lIns="0" tIns="0" rIns="0" bIns="0" rtlCol="0" anchor="t"/>
          <a:lstStyle/>
          <a:p>
            <a:pPr marL="0" indent="0">
              <a:buNone/>
            </a:pPr>
            <a:r>
              <a:rPr lang="en-US" sz="2900" b="1" dirty="0">
                <a:solidFill>
                  <a:srgbClr val="FFFFFF"/>
                </a:solidFill>
                <a:latin typeface="Cambria" pitchFamily="34" charset="0"/>
                <a:ea typeface="Cambria" pitchFamily="34" charset="-122"/>
                <a:cs typeface="Cambria" pitchFamily="34" charset="-120"/>
              </a:rPr>
              <a:t>De dwingende kaders</a:t>
            </a:r>
            <a:endParaRPr lang="en-US" sz="2900" dirty="0"/>
          </a:p>
        </p:txBody>
      </p:sp>
      <p:sp>
        <p:nvSpPr>
          <p:cNvPr id="8" name="Text 5"/>
          <p:cNvSpPr/>
          <p:nvPr/>
        </p:nvSpPr>
        <p:spPr>
          <a:xfrm>
            <a:off x="2788920" y="4114800"/>
            <a:ext cx="5852160" cy="914400"/>
          </a:xfrm>
          <a:prstGeom prst="rect">
            <a:avLst/>
          </a:prstGeom>
          <a:noFill/>
          <a:ln/>
        </p:spPr>
        <p:txBody>
          <a:bodyPr wrap="square" lIns="0" tIns="0" rIns="0" bIns="0" rtlCol="0" anchor="ctr"/>
          <a:lstStyle/>
          <a:p>
            <a:pPr marL="0" indent="0">
              <a:lnSpc>
                <a:spcPct val="120000"/>
              </a:lnSpc>
              <a:buNone/>
            </a:pPr>
            <a:r>
              <a:rPr lang="en-US" sz="1500" dirty="0">
                <a:solidFill>
                  <a:srgbClr val="AECCD0"/>
                </a:solidFill>
                <a:latin typeface="Calibri" pitchFamily="34" charset="0"/>
                <a:ea typeface="Calibri" pitchFamily="34" charset="-122"/>
                <a:cs typeface="Calibri" pitchFamily="34" charset="-120"/>
              </a:rPr>
              <a:t>Splitsingsakte, modelreglement en besluitvorming bepalen wat een VvE überhaupt mág besluiten.</a:t>
            </a:r>
            <a:endParaRPr lang="en-US" sz="1500" dirty="0"/>
          </a:p>
        </p:txBody>
      </p:sp>
      <p:pic>
        <p:nvPicPr>
          <p:cNvPr id="9" name="Image 1" descr="preencoded.png"/>
          <p:cNvPicPr>
            <a:picLocks noChangeAspect="1"/>
          </p:cNvPicPr>
          <p:nvPr/>
        </p:nvPicPr>
        <p:blipFill>
          <a:blip r:embed="rId4"/>
          <a:stretch>
            <a:fillRect/>
          </a:stretch>
        </p:blipFill>
        <p:spPr>
          <a:xfrm>
            <a:off x="9710928" y="475488"/>
            <a:ext cx="1828800" cy="482660"/>
          </a:xfrm>
          <a:prstGeom prst="rect">
            <a:avLst/>
          </a:prstGeom>
        </p:spPr>
      </p:pic>
      <p:pic>
        <p:nvPicPr>
          <p:cNvPr id="12" name="Afbeelding 11">
            <a:extLst>
              <a:ext uri="{FF2B5EF4-FFF2-40B4-BE49-F238E27FC236}">
                <a16:creationId xmlns:a16="http://schemas.microsoft.com/office/drawing/2014/main" id="{30E18EBD-4758-1287-160C-AFB9A4FE6F5D}"/>
              </a:ext>
            </a:extLst>
          </p:cNvPr>
          <p:cNvPicPr>
            <a:picLocks noChangeAspect="1"/>
          </p:cNvPicPr>
          <p:nvPr/>
        </p:nvPicPr>
        <p:blipFill>
          <a:blip r:embed="rId5"/>
          <a:stretch>
            <a:fillRect/>
          </a:stretch>
        </p:blipFill>
        <p:spPr>
          <a:xfrm>
            <a:off x="9704452" y="5081285"/>
            <a:ext cx="1867916" cy="1529787"/>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502920" y="457200"/>
            <a:ext cx="566928" cy="566928"/>
          </a:xfrm>
          <a:prstGeom prst="ellipse">
            <a:avLst/>
          </a:prstGeom>
          <a:solidFill>
            <a:srgbClr val="EEF5F6"/>
          </a:solidFill>
          <a:ln/>
        </p:spPr>
      </p:sp>
      <p:pic>
        <p:nvPicPr>
          <p:cNvPr id="3" name="Image 0" descr="preencoded.png"/>
          <p:cNvPicPr>
            <a:picLocks noChangeAspect="1"/>
          </p:cNvPicPr>
          <p:nvPr/>
        </p:nvPicPr>
        <p:blipFill>
          <a:blip r:embed="rId3"/>
          <a:stretch>
            <a:fillRect/>
          </a:stretch>
        </p:blipFill>
        <p:spPr>
          <a:xfrm>
            <a:off x="640080" y="594360"/>
            <a:ext cx="292608" cy="292608"/>
          </a:xfrm>
          <a:prstGeom prst="rect">
            <a:avLst/>
          </a:prstGeom>
        </p:spPr>
      </p:pic>
      <p:sp>
        <p:nvSpPr>
          <p:cNvPr id="4" name="Text 1"/>
          <p:cNvSpPr/>
          <p:nvPr/>
        </p:nvSpPr>
        <p:spPr>
          <a:xfrm>
            <a:off x="1207008" y="457200"/>
            <a:ext cx="8503920" cy="274320"/>
          </a:xfrm>
          <a:prstGeom prst="rect">
            <a:avLst/>
          </a:prstGeom>
          <a:noFill/>
          <a:ln/>
        </p:spPr>
        <p:txBody>
          <a:bodyPr wrap="square" lIns="0" tIns="0" rIns="0" bIns="0" rtlCol="0" anchor="ctr"/>
          <a:lstStyle/>
          <a:p>
            <a:pPr marL="0" indent="0">
              <a:buNone/>
            </a:pPr>
            <a:r>
              <a:rPr lang="en-US" sz="1100" b="1" kern="0" spc="200" dirty="0">
                <a:solidFill>
                  <a:srgbClr val="0E7C86"/>
                </a:solidFill>
                <a:latin typeface="Calibri" pitchFamily="34" charset="0"/>
                <a:ea typeface="Calibri" pitchFamily="34" charset="-122"/>
                <a:cs typeface="Calibri" pitchFamily="34" charset="-120"/>
              </a:rPr>
              <a:t>2 · HERKOMST &amp; FUNDAMENT</a:t>
            </a:r>
            <a:endParaRPr lang="en-US" sz="1100" dirty="0"/>
          </a:p>
        </p:txBody>
      </p:sp>
      <p:sp>
        <p:nvSpPr>
          <p:cNvPr id="5" name="Text 2"/>
          <p:cNvSpPr/>
          <p:nvPr/>
        </p:nvSpPr>
        <p:spPr>
          <a:xfrm>
            <a:off x="1188720" y="713232"/>
            <a:ext cx="8732520" cy="640080"/>
          </a:xfrm>
          <a:prstGeom prst="rect">
            <a:avLst/>
          </a:prstGeom>
          <a:noFill/>
          <a:ln/>
        </p:spPr>
        <p:txBody>
          <a:bodyPr wrap="square" lIns="0" tIns="0" rIns="0" bIns="0" rtlCol="0" anchor="ctr"/>
          <a:lstStyle/>
          <a:p>
            <a:pPr marL="0" indent="0">
              <a:buNone/>
            </a:pPr>
            <a:r>
              <a:rPr lang="en-US" sz="2300" b="1" dirty="0">
                <a:solidFill>
                  <a:srgbClr val="1B2E34"/>
                </a:solidFill>
                <a:latin typeface="Cambria" pitchFamily="34" charset="0"/>
                <a:ea typeface="Cambria" pitchFamily="34" charset="-122"/>
                <a:cs typeface="Cambria" pitchFamily="34" charset="-120"/>
              </a:rPr>
              <a:t>Waar VvE's vandaan komen — en de splitsingsakte</a:t>
            </a:r>
            <a:endParaRPr lang="en-US" sz="2300" dirty="0"/>
          </a:p>
        </p:txBody>
      </p:sp>
      <p:pic>
        <p:nvPicPr>
          <p:cNvPr id="6" name="Image 1" descr="preencoded.png"/>
          <p:cNvPicPr>
            <a:picLocks noChangeAspect="1"/>
          </p:cNvPicPr>
          <p:nvPr/>
        </p:nvPicPr>
        <p:blipFill>
          <a:blip r:embed="rId4"/>
          <a:stretch>
            <a:fillRect/>
          </a:stretch>
        </p:blipFill>
        <p:spPr>
          <a:xfrm>
            <a:off x="10076688" y="402336"/>
            <a:ext cx="1554480" cy="662044"/>
          </a:xfrm>
          <a:prstGeom prst="rect">
            <a:avLst/>
          </a:prstGeom>
        </p:spPr>
      </p:pic>
      <p:sp>
        <p:nvSpPr>
          <p:cNvPr id="7" name="Shape 3"/>
          <p:cNvSpPr/>
          <p:nvPr/>
        </p:nvSpPr>
        <p:spPr>
          <a:xfrm>
            <a:off x="502920" y="1600200"/>
            <a:ext cx="5349240" cy="4572000"/>
          </a:xfrm>
          <a:prstGeom prst="roundRect">
            <a:avLst>
              <a:gd name="adj" fmla="val 2000"/>
            </a:avLst>
          </a:prstGeom>
          <a:solidFill>
            <a:srgbClr val="EEF5F6"/>
          </a:solidFill>
          <a:ln/>
          <a:effectLst>
            <a:outerShdw blurRad="88900" dist="38100" dir="5400000" algn="bl" rotWithShape="0">
              <a:srgbClr val="000000">
                <a:alpha val="13000"/>
              </a:srgbClr>
            </a:outerShdw>
          </a:effectLst>
        </p:spPr>
      </p:sp>
      <p:sp>
        <p:nvSpPr>
          <p:cNvPr id="8" name="Text 4"/>
          <p:cNvSpPr/>
          <p:nvPr/>
        </p:nvSpPr>
        <p:spPr>
          <a:xfrm>
            <a:off x="777240" y="1783080"/>
            <a:ext cx="4846320" cy="365760"/>
          </a:xfrm>
          <a:prstGeom prst="rect">
            <a:avLst/>
          </a:prstGeom>
          <a:noFill/>
          <a:ln/>
        </p:spPr>
        <p:txBody>
          <a:bodyPr wrap="square" lIns="0" tIns="0" rIns="0" bIns="0" rtlCol="0" anchor="ctr"/>
          <a:lstStyle/>
          <a:p>
            <a:pPr marL="0" indent="0">
              <a:buNone/>
            </a:pPr>
            <a:r>
              <a:rPr lang="en-US" sz="1600" b="1" dirty="0">
                <a:solidFill>
                  <a:srgbClr val="0E7C86"/>
                </a:solidFill>
                <a:latin typeface="Cambria" pitchFamily="34" charset="0"/>
                <a:ea typeface="Cambria" pitchFamily="34" charset="-122"/>
                <a:cs typeface="Cambria" pitchFamily="34" charset="-120"/>
              </a:rPr>
              <a:t>Herkomst</a:t>
            </a:r>
            <a:endParaRPr lang="en-US" sz="1600" dirty="0"/>
          </a:p>
        </p:txBody>
      </p:sp>
      <p:sp>
        <p:nvSpPr>
          <p:cNvPr id="9" name="Text 5"/>
          <p:cNvSpPr/>
          <p:nvPr/>
        </p:nvSpPr>
        <p:spPr>
          <a:xfrm>
            <a:off x="777240" y="2194560"/>
            <a:ext cx="4846320" cy="3840480"/>
          </a:xfrm>
          <a:prstGeom prst="rect">
            <a:avLst/>
          </a:prstGeom>
          <a:noFill/>
          <a:ln/>
        </p:spPr>
        <p:txBody>
          <a:bodyPr wrap="square" lIns="0" tIns="0" rIns="0" bIns="0" rtlCol="0" anchor="t"/>
          <a:lstStyle/>
          <a:p>
            <a:pPr marL="342900" indent="-342900">
              <a:lnSpc>
                <a:spcPct val="116000"/>
              </a:lnSpc>
              <a:spcAft>
                <a:spcPts val="800"/>
              </a:spcAft>
              <a:buSzPct val="100000"/>
              <a:buChar char="•"/>
            </a:pPr>
            <a:r>
              <a:rPr lang="en-US" sz="1250" dirty="0">
                <a:solidFill>
                  <a:srgbClr val="1B2E34"/>
                </a:solidFill>
                <a:latin typeface="Calibri" pitchFamily="34" charset="0"/>
                <a:ea typeface="Calibri" pitchFamily="34" charset="-122"/>
                <a:cs typeface="Calibri" pitchFamily="34" charset="-120"/>
              </a:rPr>
              <a:t>Ontstaan als naoorlogse deel-compensatie voor pandeigenaren in Rotterdam: te weinig voor herbouw, genoeg om in te kopen in nieuwe appartementengebouwen.</a:t>
            </a:r>
            <a:endParaRPr lang="en-US" sz="1250" dirty="0"/>
          </a:p>
          <a:p>
            <a:pPr marL="342900" indent="-342900">
              <a:lnSpc>
                <a:spcPct val="116000"/>
              </a:lnSpc>
              <a:spcAft>
                <a:spcPts val="800"/>
              </a:spcAft>
              <a:buSzPct val="100000"/>
              <a:buChar char="•"/>
            </a:pPr>
            <a:r>
              <a:rPr lang="en-US" sz="1250" dirty="0">
                <a:solidFill>
                  <a:srgbClr val="1B2E34"/>
                </a:solidFill>
                <a:latin typeface="Calibri" pitchFamily="34" charset="0"/>
                <a:ea typeface="Calibri" pitchFamily="34" charset="-122"/>
                <a:cs typeface="Calibri" pitchFamily="34" charset="-120"/>
              </a:rPr>
              <a:t>De VvE-regels zijn gericht op bescherming van de individuele woning, op onderhoudsdwang én op onveranderbaarheid van het gebouw.</a:t>
            </a:r>
            <a:endParaRPr lang="en-US" sz="1250" dirty="0"/>
          </a:p>
          <a:p>
            <a:pPr marL="342900" indent="-342900">
              <a:lnSpc>
                <a:spcPct val="116000"/>
              </a:lnSpc>
              <a:buSzPct val="100000"/>
              <a:buChar char="•"/>
            </a:pPr>
            <a:r>
              <a:rPr lang="en-US" sz="1250" dirty="0">
                <a:solidFill>
                  <a:srgbClr val="1B2E34"/>
                </a:solidFill>
                <a:latin typeface="Calibri" pitchFamily="34" charset="0"/>
                <a:ea typeface="Calibri" pitchFamily="34" charset="-122"/>
                <a:cs typeface="Calibri" pitchFamily="34" charset="-120"/>
              </a:rPr>
              <a:t>Basis van elke VvE: de openbare splitsingsakte en -tekening — door iedereen op te vragen bij het Kadaster voor minder dan € 20. Het appartementsrecht is een registergoed.</a:t>
            </a:r>
            <a:endParaRPr lang="en-US" sz="1250" dirty="0"/>
          </a:p>
        </p:txBody>
      </p:sp>
      <p:sp>
        <p:nvSpPr>
          <p:cNvPr id="10" name="Shape 6"/>
          <p:cNvSpPr/>
          <p:nvPr/>
        </p:nvSpPr>
        <p:spPr>
          <a:xfrm>
            <a:off x="6035040" y="1600200"/>
            <a:ext cx="5623560" cy="4572000"/>
          </a:xfrm>
          <a:prstGeom prst="roundRect">
            <a:avLst>
              <a:gd name="adj" fmla="val 2000"/>
            </a:avLst>
          </a:prstGeom>
          <a:solidFill>
            <a:srgbClr val="FBF1E1"/>
          </a:solidFill>
          <a:ln/>
          <a:effectLst>
            <a:outerShdw blurRad="88900" dist="38100" dir="5400000" algn="bl" rotWithShape="0">
              <a:srgbClr val="000000">
                <a:alpha val="13000"/>
              </a:srgbClr>
            </a:outerShdw>
          </a:effectLst>
        </p:spPr>
      </p:sp>
      <p:sp>
        <p:nvSpPr>
          <p:cNvPr id="11" name="Shape 7"/>
          <p:cNvSpPr/>
          <p:nvPr/>
        </p:nvSpPr>
        <p:spPr>
          <a:xfrm>
            <a:off x="6309360" y="1874520"/>
            <a:ext cx="713232" cy="713232"/>
          </a:xfrm>
          <a:prstGeom prst="ellipse">
            <a:avLst/>
          </a:prstGeom>
          <a:solidFill>
            <a:srgbClr val="FFFFFF"/>
          </a:solidFill>
          <a:ln/>
        </p:spPr>
      </p:sp>
      <p:pic>
        <p:nvPicPr>
          <p:cNvPr id="12" name="Image 2" descr="preencoded.png"/>
          <p:cNvPicPr>
            <a:picLocks noChangeAspect="1"/>
          </p:cNvPicPr>
          <p:nvPr/>
        </p:nvPicPr>
        <p:blipFill>
          <a:blip r:embed="rId5"/>
          <a:stretch>
            <a:fillRect/>
          </a:stretch>
        </p:blipFill>
        <p:spPr>
          <a:xfrm>
            <a:off x="6483096" y="2048256"/>
            <a:ext cx="365760" cy="365760"/>
          </a:xfrm>
          <a:prstGeom prst="rect">
            <a:avLst/>
          </a:prstGeom>
        </p:spPr>
      </p:pic>
      <p:sp>
        <p:nvSpPr>
          <p:cNvPr id="13" name="Text 8"/>
          <p:cNvSpPr/>
          <p:nvPr/>
        </p:nvSpPr>
        <p:spPr>
          <a:xfrm>
            <a:off x="7178040" y="1874520"/>
            <a:ext cx="4297680" cy="713232"/>
          </a:xfrm>
          <a:prstGeom prst="rect">
            <a:avLst/>
          </a:prstGeom>
          <a:noFill/>
          <a:ln/>
        </p:spPr>
        <p:txBody>
          <a:bodyPr wrap="square" lIns="0" tIns="0" rIns="0" bIns="0" rtlCol="0" anchor="ctr"/>
          <a:lstStyle/>
          <a:p>
            <a:pPr marL="0" indent="0">
              <a:buNone/>
            </a:pPr>
            <a:r>
              <a:rPr lang="en-US" sz="1600" b="1" dirty="0">
                <a:solidFill>
                  <a:srgbClr val="E0922F"/>
                </a:solidFill>
                <a:latin typeface="Cambria" pitchFamily="34" charset="0"/>
                <a:ea typeface="Cambria" pitchFamily="34" charset="-122"/>
                <a:cs typeface="Cambria" pitchFamily="34" charset="-120"/>
              </a:rPr>
              <a:t>Geen formaliteit, maar bepalend recht</a:t>
            </a:r>
            <a:endParaRPr lang="en-US" sz="1600" dirty="0"/>
          </a:p>
        </p:txBody>
      </p:sp>
      <p:sp>
        <p:nvSpPr>
          <p:cNvPr id="14" name="Text 9"/>
          <p:cNvSpPr/>
          <p:nvPr/>
        </p:nvSpPr>
        <p:spPr>
          <a:xfrm>
            <a:off x="6492240" y="2670048"/>
            <a:ext cx="4983480" cy="3429000"/>
          </a:xfrm>
          <a:prstGeom prst="rect">
            <a:avLst/>
          </a:prstGeom>
          <a:noFill/>
          <a:ln/>
        </p:spPr>
        <p:txBody>
          <a:bodyPr wrap="square" lIns="0" tIns="0" rIns="0" bIns="0" rtlCol="0" anchor="t"/>
          <a:lstStyle/>
          <a:p>
            <a:pPr marL="342900" indent="-342900">
              <a:lnSpc>
                <a:spcPct val="116000"/>
              </a:lnSpc>
              <a:spcAft>
                <a:spcPts val="700"/>
              </a:spcAft>
              <a:buSzPct val="100000"/>
              <a:buChar char="•"/>
            </a:pPr>
            <a:r>
              <a:rPr lang="en-US" sz="1250" dirty="0">
                <a:solidFill>
                  <a:srgbClr val="1B2E34"/>
                </a:solidFill>
                <a:latin typeface="Calibri" pitchFamily="34" charset="0"/>
                <a:ea typeface="Calibri" pitchFamily="34" charset="-122"/>
                <a:cs typeface="Calibri" pitchFamily="34" charset="-120"/>
              </a:rPr>
              <a:t>De akte verwijst naar een modelreglement (MR), maar kán per VvE afwijken — en juist die akte bepaalt of een verduurzamingsbesluit rechtsgeldig genomen kan worden.</a:t>
            </a:r>
            <a:endParaRPr lang="en-US" sz="1250" dirty="0"/>
          </a:p>
          <a:p>
            <a:pPr marL="342900" indent="-342900">
              <a:lnSpc>
                <a:spcPct val="116000"/>
              </a:lnSpc>
              <a:spcAft>
                <a:spcPts val="700"/>
              </a:spcAft>
              <a:buSzPct val="100000"/>
              <a:buChar char="•"/>
            </a:pPr>
            <a:r>
              <a:rPr lang="en-US" sz="1250" dirty="0">
                <a:solidFill>
                  <a:srgbClr val="1B2E34"/>
                </a:solidFill>
                <a:latin typeface="Calibri" pitchFamily="34" charset="0"/>
                <a:ea typeface="Calibri" pitchFamily="34" charset="-122"/>
                <a:cs typeface="Calibri" pitchFamily="34" charset="-120"/>
              </a:rPr>
              <a:t>Tussen 1957 en 2021 verschenen circa tien modelreglementen, onderling soms sterk verschillend — vaak nog met eigen wijzigingen per VvE.</a:t>
            </a:r>
            <a:endParaRPr lang="en-US" sz="1250" dirty="0"/>
          </a:p>
          <a:p>
            <a:pPr marL="342900" indent="-342900">
              <a:lnSpc>
                <a:spcPct val="116000"/>
              </a:lnSpc>
              <a:buSzPct val="100000"/>
              <a:buChar char="•"/>
            </a:pPr>
            <a:r>
              <a:rPr lang="en-US" sz="1250" dirty="0">
                <a:solidFill>
                  <a:srgbClr val="1B2E34"/>
                </a:solidFill>
                <a:latin typeface="Calibri" pitchFamily="34" charset="0"/>
                <a:ea typeface="Calibri" pitchFamily="34" charset="-122"/>
                <a:cs typeface="Calibri" pitchFamily="34" charset="-120"/>
              </a:rPr>
              <a:t>De Hoge Raad (2013/2014): voor de uitleg telt uitsluitend wat in de openbare splitsingsstukken staat — de notariële akte en de daaraan gehechte tekening.</a:t>
            </a:r>
            <a:endParaRPr lang="en-US" sz="1250" dirty="0"/>
          </a:p>
        </p:txBody>
      </p:sp>
      <p:sp>
        <p:nvSpPr>
          <p:cNvPr id="15" name="Text 10"/>
          <p:cNvSpPr/>
          <p:nvPr/>
        </p:nvSpPr>
        <p:spPr>
          <a:xfrm>
            <a:off x="502920" y="6473952"/>
            <a:ext cx="7315200" cy="274320"/>
          </a:xfrm>
          <a:prstGeom prst="rect">
            <a:avLst/>
          </a:prstGeom>
          <a:noFill/>
          <a:ln/>
        </p:spPr>
        <p:txBody>
          <a:bodyPr wrap="square" lIns="0" tIns="0" rIns="0" bIns="0" rtlCol="0" anchor="ctr"/>
          <a:lstStyle/>
          <a:p>
            <a:pPr marL="0" indent="0" algn="l">
              <a:buNone/>
            </a:pPr>
            <a:r>
              <a:rPr lang="en-US" sz="900" dirty="0">
                <a:solidFill>
                  <a:srgbClr val="5E7178"/>
                </a:solidFill>
                <a:latin typeface="Calibri" pitchFamily="34" charset="0"/>
                <a:ea typeface="Calibri" pitchFamily="34" charset="-122"/>
                <a:cs typeface="Calibri" pitchFamily="34" charset="-120"/>
              </a:rPr>
              <a:t>VvENET  ·  werksessie 'Door de helft'  ·  29 juni 2026</a:t>
            </a:r>
            <a:endParaRPr lang="en-US" sz="900" dirty="0"/>
          </a:p>
        </p:txBody>
      </p:sp>
      <p:sp>
        <p:nvSpPr>
          <p:cNvPr id="16" name="Text 11"/>
          <p:cNvSpPr/>
          <p:nvPr/>
        </p:nvSpPr>
        <p:spPr>
          <a:xfrm>
            <a:off x="11247120" y="6473952"/>
            <a:ext cx="411480" cy="274320"/>
          </a:xfrm>
          <a:prstGeom prst="rect">
            <a:avLst/>
          </a:prstGeom>
          <a:noFill/>
          <a:ln/>
        </p:spPr>
        <p:txBody>
          <a:bodyPr wrap="square" lIns="0" tIns="0" rIns="0" bIns="0" rtlCol="0" anchor="ctr"/>
          <a:lstStyle/>
          <a:p>
            <a:pPr marL="0" indent="0" algn="r">
              <a:buNone/>
            </a:pPr>
            <a:r>
              <a:rPr lang="en-US" sz="900" dirty="0">
                <a:solidFill>
                  <a:srgbClr val="5E7178"/>
                </a:solidFill>
                <a:latin typeface="Calibri" pitchFamily="34" charset="0"/>
                <a:ea typeface="Calibri" pitchFamily="34" charset="-122"/>
                <a:cs typeface="Calibri" pitchFamily="34" charset="-120"/>
              </a:rPr>
              <a:t>9</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495</TotalTime>
  <Words>4133</Words>
  <Application>Microsoft Office PowerPoint</Application>
  <PresentationFormat>Breedbeeld</PresentationFormat>
  <Paragraphs>329</Paragraphs>
  <Slides>21</Slides>
  <Notes>21</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21</vt:i4>
      </vt:variant>
    </vt:vector>
  </HeadingPairs>
  <TitlesOfParts>
    <vt:vector size="25" baseType="lpstr">
      <vt:lpstr>Arial</vt:lpstr>
      <vt:lpstr>Calibri</vt:lpstr>
      <vt:lpstr>Cambria</vt:lpstr>
      <vt:lpstr>Office Theme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VvE-gebouwen isoleren en verduurzamen — voor MRA-gemeenten</dc:title>
  <dc:subject>PptxGenJS Presentation</dc:subject>
  <dc:creator>VvENET / Dirk van der Woude</dc:creator>
  <cp:lastModifiedBy>Niemand</cp:lastModifiedBy>
  <cp:revision>5</cp:revision>
  <cp:lastPrinted>2026-06-28T12:35:26Z</cp:lastPrinted>
  <dcterms:created xsi:type="dcterms:W3CDTF">2026-06-28T12:04:06Z</dcterms:created>
  <dcterms:modified xsi:type="dcterms:W3CDTF">2026-06-28T20:33:48Z</dcterms:modified>
</cp:coreProperties>
</file>